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15138" cy="99472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FD5EA"/>
          </a:solidFill>
        </a:fill>
      </a:tcStyle>
    </a:wholeTbl>
    <a:band2H>
      <a:tcTxStyle/>
      <a:tcStyle>
        <a:tcBdr/>
        <a:fill>
          <a:solidFill>
            <a:srgbClr val="E9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1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3" cap="flat">
              <a:solidFill>
                <a:srgbClr val="FFFFFF"/>
              </a:solidFill>
              <a:prstDash val="solid"/>
              <a:round/>
            </a:ln>
          </a:top>
          <a:bottom>
            <a:ln w="12701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1" cap="flat">
              <a:solidFill>
                <a:srgbClr val="FFFFFF"/>
              </a:solidFill>
              <a:prstDash val="solid"/>
              <a:round/>
            </a:ln>
          </a:top>
          <a:bottom>
            <a:ln w="38103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93663" y="746125"/>
            <a:ext cx="6629400" cy="37306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08685" y="4724956"/>
            <a:ext cx="4997768" cy="447627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019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3" y="1122361"/>
            <a:ext cx="9144001" cy="2387599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3" y="3602040"/>
            <a:ext cx="9144001" cy="165576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685800" indent="-228600" algn="ctr">
              <a:buFontTx/>
              <a:defRPr sz="2400"/>
            </a:lvl2pPr>
            <a:lvl3pPr marL="1188719" indent="-274319" algn="ctr">
              <a:buFontTx/>
              <a:defRPr sz="2400"/>
            </a:lvl3pPr>
            <a:lvl4pPr marL="1676400" indent="-304800" algn="ctr">
              <a:buFontTx/>
              <a:defRPr sz="2400"/>
            </a:lvl4pPr>
            <a:lvl5pPr marL="2133600" indent="-304800" algn="ctr">
              <a:buFontTx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46" y="1709734"/>
            <a:ext cx="10515601" cy="285273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46" y="4589464"/>
            <a:ext cx="10515601" cy="150018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98989"/>
                </a:solidFill>
              </a:defRPr>
            </a:lvl1pPr>
            <a:lvl2pPr marL="685800" indent="-228600">
              <a:buFontTx/>
              <a:defRPr sz="2400">
                <a:solidFill>
                  <a:srgbClr val="898989"/>
                </a:solidFill>
              </a:defRPr>
            </a:lvl2pPr>
            <a:lvl3pPr marL="1188719" indent="-274319">
              <a:buFontTx/>
              <a:defRPr sz="2400">
                <a:solidFill>
                  <a:srgbClr val="898989"/>
                </a:solidFill>
              </a:defRPr>
            </a:lvl3pPr>
            <a:lvl4pPr marL="1676400" indent="-304800">
              <a:buFontTx/>
              <a:defRPr sz="2400">
                <a:solidFill>
                  <a:srgbClr val="898989"/>
                </a:solidFill>
              </a:defRPr>
            </a:lvl4pPr>
            <a:lvl5pPr marL="2133600" indent="-304800">
              <a:buFontTx/>
              <a:defRPr sz="2400">
                <a:solidFill>
                  <a:srgbClr val="898989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3" y="1825626"/>
            <a:ext cx="5181604" cy="4351337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4" y="365128"/>
            <a:ext cx="10515601" cy="1325561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4" y="1681159"/>
            <a:ext cx="5157783" cy="823911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685800" indent="-228600">
              <a:buFontTx/>
              <a:defRPr sz="2400" b="1"/>
            </a:lvl2pPr>
            <a:lvl3pPr marL="1188719" indent="-274319">
              <a:buFontTx/>
              <a:defRPr sz="2400" b="1"/>
            </a:lvl3pPr>
            <a:lvl4pPr marL="1676400" indent="-304800">
              <a:buFontTx/>
              <a:defRPr sz="2400" b="1"/>
            </a:lvl4pPr>
            <a:lvl5pPr marL="2133600" indent="-304800">
              <a:buFontTx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Text Placeholder 4"/>
          <p:cNvSpPr txBox="1">
            <a:spLocks noGrp="1"/>
          </p:cNvSpPr>
          <p:nvPr>
            <p:ph type="body" sz="quarter" idx="21"/>
          </p:nvPr>
        </p:nvSpPr>
        <p:spPr>
          <a:xfrm>
            <a:off x="6172200" y="1681159"/>
            <a:ext cx="5183185" cy="823911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73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4" y="987422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Text Placeholder 3"/>
          <p:cNvSpPr txBox="1">
            <a:spLocks noGrp="1"/>
          </p:cNvSpPr>
          <p:nvPr>
            <p:ph type="body" sz="quarter" idx="21"/>
          </p:nvPr>
        </p:nvSpPr>
        <p:spPr>
          <a:xfrm>
            <a:off x="839784" y="2057400"/>
            <a:ext cx="3932240" cy="381158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4" y="987422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4" y="2057400"/>
            <a:ext cx="3932240" cy="381158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609600" indent="-152400">
              <a:buFontTx/>
              <a:defRPr sz="1600"/>
            </a:lvl2pPr>
            <a:lvl3pPr marL="1097280" indent="-182880">
              <a:buFontTx/>
              <a:defRPr sz="1600"/>
            </a:lvl3pPr>
            <a:lvl4pPr marL="1574800" indent="-203200">
              <a:buFontTx/>
              <a:defRPr sz="1600"/>
            </a:lvl4pPr>
            <a:lvl5pPr marL="2032000" indent="-203200">
              <a:buFontTx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bk object 16"/>
          <p:cNvSpPr/>
          <p:nvPr/>
        </p:nvSpPr>
        <p:spPr>
          <a:xfrm>
            <a:off x="47635" y="47624"/>
            <a:ext cx="12075957" cy="6794501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3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ct val="100000"/>
              </a:lnSpc>
              <a:defRPr sz="60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Titolo Testo</a:t>
            </a:r>
          </a:p>
        </p:txBody>
      </p:sp>
      <p:sp>
        <p:nvSpPr>
          <p:cNvPr id="9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344006" y="6377940"/>
            <a:ext cx="244427" cy="241648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8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3" y="365128"/>
            <a:ext cx="10515601" cy="1325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3" y="1825626"/>
            <a:ext cx="10515601" cy="4351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9" y="6414763"/>
            <a:ext cx="258625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2.png"/><Relationship Id="rId7" Type="http://schemas.openxmlformats.org/officeDocument/2006/relationships/image" Target="../media/image2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magine 6" descr="Immagine 6"/>
          <p:cNvPicPr>
            <a:picLocks noChangeAspect="1"/>
          </p:cNvPicPr>
          <p:nvPr/>
        </p:nvPicPr>
        <p:blipFill>
          <a:blip r:embed="rId2"/>
          <a:srcRect l="43750" t="156" b="12057"/>
          <a:stretch>
            <a:fillRect/>
          </a:stretch>
        </p:blipFill>
        <p:spPr>
          <a:xfrm rot="5400000">
            <a:off x="317499" y="-317501"/>
            <a:ext cx="6858001" cy="7493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magine 8" descr="Immagine 8"/>
          <p:cNvPicPr>
            <a:picLocks noChangeAspect="1"/>
          </p:cNvPicPr>
          <p:nvPr/>
        </p:nvPicPr>
        <p:blipFill>
          <a:blip r:embed="rId2"/>
          <a:srcRect l="43750" t="43900"/>
          <a:stretch>
            <a:fillRect/>
          </a:stretch>
        </p:blipFill>
        <p:spPr>
          <a:xfrm rot="5400000">
            <a:off x="6368845" y="1034845"/>
            <a:ext cx="6858001" cy="4788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Immagine 7" descr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623" y="-114300"/>
            <a:ext cx="9700754" cy="6858000"/>
          </a:xfrm>
          <a:prstGeom prst="rect">
            <a:avLst/>
          </a:prstGeom>
          <a:ln w="12700">
            <a:miter lim="400000"/>
          </a:ln>
          <a:effectLst>
            <a:outerShdw blurRad="127000" dist="25400" dir="54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6318" y="3281944"/>
            <a:ext cx="14484636" cy="2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asellaDiTesto 3"/>
          <p:cNvSpPr txBox="1"/>
          <p:nvPr/>
        </p:nvSpPr>
        <p:spPr>
          <a:xfrm>
            <a:off x="2446641" y="2081093"/>
            <a:ext cx="729871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“EVERYTHING WE DO IS FINALIZED TO CONTRIBUTE</a:t>
            </a:r>
          </a:p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PEOPLE’S WELLNESS AND BEAUTY”</a:t>
            </a:r>
          </a:p>
        </p:txBody>
      </p:sp>
      <p:pic>
        <p:nvPicPr>
          <p:cNvPr id="11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222" y="291083"/>
            <a:ext cx="2529557" cy="13295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4" name="Gruppo"/>
          <p:cNvGrpSpPr/>
          <p:nvPr/>
        </p:nvGrpSpPr>
        <p:grpSpPr>
          <a:xfrm>
            <a:off x="170782" y="3281944"/>
            <a:ext cx="11634225" cy="2988703"/>
            <a:chOff x="0" y="0"/>
            <a:chExt cx="12016101" cy="2713729"/>
          </a:xfrm>
        </p:grpSpPr>
        <p:sp>
          <p:nvSpPr>
            <p:cNvPr id="111" name="INNOVATION IN AESTHETIC, DERMATOLOGICAL…"/>
            <p:cNvSpPr/>
            <p:nvPr/>
          </p:nvSpPr>
          <p:spPr>
            <a:xfrm>
              <a:off x="6583441" y="364072"/>
              <a:ext cx="543266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457200">
                <a:lnSpc>
                  <a:spcPct val="120000"/>
                </a:lnSpc>
                <a:defRPr sz="160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r>
                <a:rPr lang="en-US" dirty="0"/>
                <a:t>INNOVATION IN AESTHETIC, DERMATOLOGICAL</a:t>
              </a:r>
            </a:p>
            <a:p>
              <a:pPr algn="ctr" defTabSz="457200">
                <a:lnSpc>
                  <a:spcPct val="120000"/>
                </a:lnSpc>
                <a:defRPr sz="160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r>
                <a:rPr lang="en-US" dirty="0"/>
                <a:t>AND PLASTIC SURGERY</a:t>
              </a:r>
            </a:p>
          </p:txBody>
        </p:sp>
        <p:sp>
          <p:nvSpPr>
            <p:cNvPr id="112" name="CMed Aesthetics Srl is an innovative start-up in the field of aesthetic medicine, dermatology and plastic surgery. Born from the fusion of pharmaceutical and commercial skills, it approached the market with two patented medical devices."/>
            <p:cNvSpPr/>
            <p:nvPr/>
          </p:nvSpPr>
          <p:spPr>
            <a:xfrm>
              <a:off x="6868295" y="956276"/>
              <a:ext cx="5147806" cy="1592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just">
                <a:defRPr sz="1400">
                  <a:solidFill>
                    <a:srgbClr val="A7A7A7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lvl1pPr>
            </a:lstStyle>
            <a:p>
              <a:r>
                <a:rPr lang="pl-PL" sz="1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Innowacyjny start-</a:t>
              </a:r>
              <a:r>
                <a:rPr lang="pl-PL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up</a:t>
              </a:r>
              <a:r>
                <a:rPr lang="pl-PL" sz="1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pl-PL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CMed</a:t>
              </a:r>
              <a:r>
                <a:rPr lang="pl-PL" sz="1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pl-PL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Aesthetics</a:t>
              </a:r>
              <a:r>
                <a:rPr lang="pl-PL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pl-PL" sz="1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w dziedzinie medycyny estetycznej, dermatologii i chirurgii plastycznej. Zrodzony z połączenia farmaceutycznych i handlowych umiejętności, wszedł na rynek z dwoma opatentowanymi  produktami medycznymi. </a:t>
              </a:r>
              <a:endParaRPr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endParaRPr>
            </a:p>
          </p:txBody>
        </p:sp>
        <p:pic>
          <p:nvPicPr>
            <p:cNvPr id="113" name="iStock-1157100808.jpeg" descr="iStock-1157100808.jpeg"/>
            <p:cNvPicPr>
              <a:picLocks noChangeAspect="1"/>
            </p:cNvPicPr>
            <p:nvPr/>
          </p:nvPicPr>
          <p:blipFill>
            <a:blip r:embed="rId4"/>
            <a:srcRect t="13124" b="25343"/>
            <a:stretch>
              <a:fillRect/>
            </a:stretch>
          </p:blipFill>
          <p:spPr>
            <a:xfrm>
              <a:off x="0" y="0"/>
              <a:ext cx="6614055" cy="27137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1" animBg="1" advAuto="0"/>
      <p:bldP spid="114" grpId="2" animBg="1" advAuto="0"/>
      <p:bldP spid="114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6318" y="3413118"/>
            <a:ext cx="14484636" cy="2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CasellaDiTesto 3"/>
          <p:cNvSpPr txBox="1"/>
          <p:nvPr/>
        </p:nvSpPr>
        <p:spPr>
          <a:xfrm>
            <a:off x="2446641" y="2081093"/>
            <a:ext cx="729871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“EVERYTHING WE DO IS FINALIZED TO CONTRIBUTE</a:t>
            </a:r>
          </a:p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PEOPLE’S WELLNESS AND BEAUTY”</a:t>
            </a:r>
          </a:p>
        </p:txBody>
      </p:sp>
      <p:pic>
        <p:nvPicPr>
          <p:cNvPr id="118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222" y="291083"/>
            <a:ext cx="2529557" cy="13295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" name="Gruppo"/>
          <p:cNvGrpSpPr/>
          <p:nvPr/>
        </p:nvGrpSpPr>
        <p:grpSpPr>
          <a:xfrm>
            <a:off x="165871" y="3429000"/>
            <a:ext cx="11933662" cy="3016208"/>
            <a:chOff x="-2516" y="-113458"/>
            <a:chExt cx="11933660" cy="3016207"/>
          </a:xfrm>
        </p:grpSpPr>
        <p:sp>
          <p:nvSpPr>
            <p:cNvPr id="119" name="Our basic principles and values   unite and define the way CMed Aesthetics works in Italy and all around the world.…"/>
            <p:cNvSpPr txBox="1"/>
            <p:nvPr/>
          </p:nvSpPr>
          <p:spPr>
            <a:xfrm>
              <a:off x="6841669" y="-113458"/>
              <a:ext cx="5089475" cy="301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just" defTabSz="457200">
                <a:defRPr sz="1400" spc="4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r>
                <a:rPr lang="pl-PL" sz="1800" dirty="0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Nasze podstawowe zasady i wartości łączą i definiują sposób działania </a:t>
              </a:r>
              <a:r>
                <a:rPr lang="pl-PL" sz="1800" dirty="0" err="1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CMed</a:t>
              </a:r>
              <a:r>
                <a:rPr lang="pl-PL" sz="1800" dirty="0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pl-PL" sz="1800" dirty="0" err="1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Aesthetics</a:t>
              </a:r>
              <a:r>
                <a:rPr lang="pl-PL" sz="1800" dirty="0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 we Włoszech jak i na całym świecie. </a:t>
              </a:r>
            </a:p>
            <a:p>
              <a:pPr algn="just" defTabSz="457200">
                <a:defRPr sz="1400" spc="4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endParaRPr lang="pl-PL" dirty="0"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 defTabSz="457200">
                <a:defRPr sz="1400" spc="4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r>
                <a:rPr lang="pl-PL" sz="1800" dirty="0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Innowacja jest kluczowym ogniwem Naszej firmy i kluczem do ciągłego i zrównoważonego rozwoju. </a:t>
              </a:r>
            </a:p>
            <a:p>
              <a:pPr algn="just" defTabSz="457200">
                <a:defRPr sz="1400" spc="4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endParaRPr lang="pl-PL" dirty="0"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 defTabSz="457200">
                <a:defRPr sz="1400" spc="40">
                  <a:solidFill>
                    <a:srgbClr val="005DA0"/>
                  </a:solidFill>
                  <a:latin typeface="Josefin Sans Thin Regular"/>
                  <a:ea typeface="Josefin Sans Thin Regular"/>
                  <a:cs typeface="Josefin Sans Thin Regular"/>
                  <a:sym typeface="Josefin Sans Thin Regular"/>
                </a:defRPr>
              </a:pPr>
              <a:r>
                <a:rPr lang="pl-PL" sz="1800" dirty="0">
                  <a:effectLst/>
                  <a:latin typeface="Josefin Sans Thin" pitchFamily="2" charset="-18"/>
                  <a:ea typeface="Calibri" panose="020F0502020204030204" pitchFamily="34" charset="0"/>
                  <a:cs typeface="Times New Roman" panose="02020603050405020304" pitchFamily="18" charset="0"/>
                </a:rPr>
                <a:t>Nieustannie śledzimy rozwój nauki i inwestycje strategiczne, wierząc, że są to niezbędne elementy potrzebne do osiągnięcia długoterminowego sukcesu.</a:t>
              </a:r>
              <a:endParaRPr dirty="0">
                <a:latin typeface="Josefin Sans Thin" pitchFamily="2" charset="-18"/>
              </a:endParaRPr>
            </a:p>
          </p:txBody>
        </p:sp>
        <p:pic>
          <p:nvPicPr>
            <p:cNvPr id="120" name="iStock-1156884561.jpeg" descr="iStock-1156884561.jpeg"/>
            <p:cNvPicPr>
              <a:picLocks noChangeAspect="1"/>
            </p:cNvPicPr>
            <p:nvPr/>
          </p:nvPicPr>
          <p:blipFill>
            <a:blip r:embed="rId4"/>
            <a:srcRect t="11488" b="26272"/>
            <a:stretch>
              <a:fillRect/>
            </a:stretch>
          </p:blipFill>
          <p:spPr>
            <a:xfrm>
              <a:off x="-2516" y="-5424"/>
              <a:ext cx="6604730" cy="2741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1" animBg="1" advAuto="0"/>
      <p:bldP spid="121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6318" y="3413118"/>
            <a:ext cx="14484636" cy="2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CasellaDiTesto 3"/>
          <p:cNvSpPr txBox="1"/>
          <p:nvPr/>
        </p:nvSpPr>
        <p:spPr>
          <a:xfrm>
            <a:off x="2446641" y="2081093"/>
            <a:ext cx="729871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“EVERYTHING WE DO IS FINALIZED TO CONTRIBUTE</a:t>
            </a:r>
          </a:p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TO PEOPLE’S WELLNESS AND BEAUTY”</a:t>
            </a:r>
          </a:p>
        </p:txBody>
      </p:sp>
      <p:pic>
        <p:nvPicPr>
          <p:cNvPr id="125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07" y="2932496"/>
            <a:ext cx="6943048" cy="3818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222" y="291083"/>
            <a:ext cx="2529557" cy="132958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WE PRODUCE ACCORDING TO STANDARD PHARMACEUTICALS TO ENSURE THE HIGHEST QUALITY LEVELS"/>
          <p:cNvSpPr txBox="1"/>
          <p:nvPr/>
        </p:nvSpPr>
        <p:spPr>
          <a:xfrm>
            <a:off x="7413207" y="5259427"/>
            <a:ext cx="4664304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chemeClr val="accent1">
                    <a:satOff val="-3547"/>
                    <a:lumOff val="-10352"/>
                  </a:schemeClr>
                </a:solidFill>
              </a:defRPr>
            </a:lvl1pPr>
          </a:lstStyle>
          <a:p>
            <a:r>
              <a:rPr lang="pl-PL" dirty="0">
                <a:solidFill>
                  <a:srgbClr val="0070C0"/>
                </a:solidFill>
                <a:latin typeface="Josefin Sans Thin" pitchFamily="2" charset="-18"/>
              </a:rPr>
              <a:t>PRODUKUJEMY ŚRODKI FARMACEUTYCZNE WEDŁUG NAJWYŻSZYCH STANDARDÓW, ABY ZAPEWNIĆ NAJLEPSZY POZIOM JAKOŚCI </a:t>
            </a:r>
            <a:endParaRPr dirty="0">
              <a:solidFill>
                <a:srgbClr val="0070C0"/>
              </a:solidFill>
              <a:latin typeface="Josefin Sans Thin" pitchFamily="2" charset="-18"/>
            </a:endParaRPr>
          </a:p>
        </p:txBody>
      </p:sp>
      <p:sp>
        <p:nvSpPr>
          <p:cNvPr id="128" name="Linea"/>
          <p:cNvSpPr/>
          <p:nvPr/>
        </p:nvSpPr>
        <p:spPr>
          <a:xfrm flipV="1">
            <a:off x="7348023" y="3821131"/>
            <a:ext cx="1" cy="2286315"/>
          </a:xfrm>
          <a:prstGeom prst="line">
            <a:avLst/>
          </a:prstGeom>
          <a:ln w="381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9" name="WE DISTRIBUTE IN MORE THAN…"/>
          <p:cNvSpPr txBox="1"/>
          <p:nvPr/>
        </p:nvSpPr>
        <p:spPr>
          <a:xfrm>
            <a:off x="7413207" y="3497965"/>
            <a:ext cx="4849239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pl-PL" dirty="0">
                <a:solidFill>
                  <a:srgbClr val="0070C0"/>
                </a:solidFill>
                <a:latin typeface="Josefin Sans Thin" pitchFamily="2" charset="-18"/>
              </a:rPr>
              <a:t>DYSTRYBUUJEMY DO PONAD 70 KRAJÓW NA CAŁYM ŚWIECIE </a:t>
            </a:r>
          </a:p>
        </p:txBody>
      </p:sp>
      <p:sp>
        <p:nvSpPr>
          <p:cNvPr id="130" name="100% ITALIAN RESEARCH"/>
          <p:cNvSpPr txBox="1"/>
          <p:nvPr/>
        </p:nvSpPr>
        <p:spPr>
          <a:xfrm>
            <a:off x="7385655" y="4445406"/>
            <a:ext cx="511893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chemeClr val="accent1">
                    <a:satOff val="-3547"/>
                    <a:lumOff val="-10352"/>
                  </a:schemeClr>
                </a:solidFill>
              </a:defRPr>
            </a:lvl1pPr>
          </a:lstStyle>
          <a:p>
            <a:r>
              <a:rPr lang="pl-PL" dirty="0">
                <a:solidFill>
                  <a:srgbClr val="0070C0"/>
                </a:solidFill>
                <a:latin typeface="Josefin Sans Thin" pitchFamily="2" charset="-18"/>
              </a:rPr>
              <a:t>PRZEBADANE i STWORZONE W 100% WE WŁOSZECH</a:t>
            </a:r>
            <a:endParaRPr dirty="0">
              <a:solidFill>
                <a:srgbClr val="0070C0"/>
              </a:solidFill>
              <a:latin typeface="Josefin Sans Thin" pitchFamily="2" charset="-18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5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8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xit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xit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xit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xit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8" fill="hold" grpId="1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1" animBg="1" advAuto="0"/>
      <p:bldP spid="125" grpId="6" animBg="1" advAuto="0"/>
      <p:bldP spid="127" grpId="5" build="p" animBg="1" advAuto="0"/>
      <p:bldP spid="127" grpId="10" build="p" bldLvl="5" animBg="1" advAuto="0"/>
      <p:bldP spid="128" grpId="2" animBg="1" advAuto="0"/>
      <p:bldP spid="128" grpId="9" animBg="1" advAuto="0"/>
      <p:bldP spid="129" grpId="3" animBg="1" advAuto="0"/>
      <p:bldP spid="129" grpId="7" animBg="1" advAuto="0"/>
      <p:bldP spid="130" grpId="4" animBg="1" advAuto="0"/>
      <p:bldP spid="130" grpId="8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6318" y="3413118"/>
            <a:ext cx="14484636" cy="2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CasellaDiTesto 3"/>
          <p:cNvSpPr txBox="1"/>
          <p:nvPr/>
        </p:nvSpPr>
        <p:spPr>
          <a:xfrm>
            <a:off x="2446641" y="2081093"/>
            <a:ext cx="729871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“EVERYTHING WE DO IS FINALIZED TO CONTRIBUTE</a:t>
            </a:r>
          </a:p>
          <a:p>
            <a:pPr algn="ctr" defTabSz="457200">
              <a:defRPr sz="1400" spc="11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TO PEOPLE’S WELLNESS AND BEAUTY”</a:t>
            </a:r>
          </a:p>
        </p:txBody>
      </p:sp>
      <p:pic>
        <p:nvPicPr>
          <p:cNvPr id="134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222" y="291083"/>
            <a:ext cx="2529557" cy="1329581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Gruppo"/>
          <p:cNvSpPr/>
          <p:nvPr/>
        </p:nvSpPr>
        <p:spPr>
          <a:xfrm>
            <a:off x="7547539" y="3429000"/>
            <a:ext cx="4074197" cy="3031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 defTabSz="457200">
              <a:lnSpc>
                <a:spcPct val="120000"/>
              </a:lnSpc>
              <a:defRPr sz="1400" spc="40">
                <a:solidFill>
                  <a:srgbClr val="005DA0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lang="pl-PL" sz="2000" dirty="0"/>
              <a:t>Dostarczamy innowacyjnych rozwiązań w zakresie Produktów Medycznych i Kosmeceutyków, aby zaspokajać potrzeby dermatologiczne na każdym etapie życia, jednocześnie wspomagając pracę profesjonalistów branży </a:t>
            </a:r>
            <a:r>
              <a:rPr lang="pl-PL" sz="2000" dirty="0" err="1"/>
              <a:t>beauty</a:t>
            </a:r>
            <a:r>
              <a:rPr lang="pl-PL" sz="2000" dirty="0"/>
              <a:t> na całym świecie. </a:t>
            </a:r>
          </a:p>
        </p:txBody>
      </p:sp>
      <p:pic>
        <p:nvPicPr>
          <p:cNvPr id="136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3" y="3732419"/>
            <a:ext cx="2358974" cy="2358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362" y="3732419"/>
            <a:ext cx="2358973" cy="2358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490" y="3732419"/>
            <a:ext cx="2358973" cy="23589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2" presetClass="entr" presetSubtype="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00"/>
                            </p:stCondLst>
                            <p:childTnLst>
                              <p:par>
                                <p:cTn id="20" presetID="7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xit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xit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xit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9" presetClass="exit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7" dur="1500" fill="hold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9" presetClass="exit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1" dur="1500" fill="hold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10" animBg="1" advAuto="0"/>
      <p:bldP spid="134" grpId="9" animBg="1" advAuto="0"/>
      <p:bldP spid="135" grpId="4" animBg="1" advAuto="0"/>
      <p:bldP spid="135" grpId="8" animBg="1" advAuto="0"/>
      <p:bldP spid="136" grpId="1" animBg="1" advAuto="0"/>
      <p:bldP spid="136" grpId="5" animBg="1" advAuto="0"/>
      <p:bldP spid="137" grpId="2" animBg="1" advAuto="0"/>
      <p:bldP spid="137" grpId="6" animBg="1" advAuto="0"/>
      <p:bldP spid="138" grpId="3" animBg="1" advAuto="0"/>
      <p:bldP spid="138" grpId="7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6318" y="3413118"/>
            <a:ext cx="14484636" cy="2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Rettangolo"/>
          <p:cNvSpPr/>
          <p:nvPr/>
        </p:nvSpPr>
        <p:spPr>
          <a:xfrm>
            <a:off x="4699991" y="3607661"/>
            <a:ext cx="7554762" cy="274014"/>
          </a:xfrm>
          <a:prstGeom prst="rect">
            <a:avLst/>
          </a:prstGeom>
          <a:gradFill>
            <a:gsLst>
              <a:gs pos="9667">
                <a:srgbClr val="FBFDFF"/>
              </a:gs>
              <a:gs pos="50559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Rettangolo"/>
          <p:cNvSpPr/>
          <p:nvPr/>
        </p:nvSpPr>
        <p:spPr>
          <a:xfrm>
            <a:off x="3769983" y="4376763"/>
            <a:ext cx="8465822" cy="274014"/>
          </a:xfrm>
          <a:prstGeom prst="rect">
            <a:avLst/>
          </a:prstGeom>
          <a:gradFill>
            <a:gsLst>
              <a:gs pos="9667">
                <a:srgbClr val="FBFDFF"/>
              </a:gs>
              <a:gs pos="50559">
                <a:srgbClr val="4A9E62"/>
              </a:gs>
              <a:gs pos="100000">
                <a:srgbClr val="00A334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Rettangolo"/>
          <p:cNvSpPr/>
          <p:nvPr/>
        </p:nvSpPr>
        <p:spPr>
          <a:xfrm>
            <a:off x="2810960" y="5145864"/>
            <a:ext cx="9421351" cy="274014"/>
          </a:xfrm>
          <a:prstGeom prst="rect">
            <a:avLst/>
          </a:prstGeom>
          <a:gradFill>
            <a:gsLst>
              <a:gs pos="9667">
                <a:srgbClr val="FBFDFF"/>
              </a:gs>
              <a:gs pos="50559">
                <a:srgbClr val="DD9955"/>
              </a:gs>
              <a:gs pos="100000">
                <a:srgbClr val="EFAA60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chemeClr val="accent2">
                    <a:lumOff val="10980"/>
                  </a:schemeClr>
                </a:solidFill>
              </a:defRPr>
            </a:pPr>
            <a:endParaRPr/>
          </a:p>
        </p:txBody>
      </p:sp>
      <p:sp>
        <p:nvSpPr>
          <p:cNvPr id="144" name="Rettangolo"/>
          <p:cNvSpPr/>
          <p:nvPr/>
        </p:nvSpPr>
        <p:spPr>
          <a:xfrm>
            <a:off x="1820228" y="5914965"/>
            <a:ext cx="10498211" cy="274014"/>
          </a:xfrm>
          <a:prstGeom prst="rect">
            <a:avLst/>
          </a:prstGeom>
          <a:gradFill>
            <a:gsLst>
              <a:gs pos="9667">
                <a:srgbClr val="FBFDFF"/>
              </a:gs>
              <a:gs pos="51025">
                <a:srgbClr val="C7484D"/>
              </a:gs>
              <a:gs pos="100000">
                <a:srgbClr val="C74045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E19B58"/>
                </a:solidFill>
              </a:defRPr>
            </a:pPr>
            <a:endParaRPr/>
          </a:p>
        </p:txBody>
      </p:sp>
      <p:pic>
        <p:nvPicPr>
          <p:cNvPr id="145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050" y="2531672"/>
            <a:ext cx="1068001" cy="2248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591" y="2268522"/>
            <a:ext cx="2433747" cy="721763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ADVANCED…"/>
          <p:cNvSpPr txBox="1"/>
          <p:nvPr/>
        </p:nvSpPr>
        <p:spPr>
          <a:xfrm>
            <a:off x="9043032" y="2039566"/>
            <a:ext cx="1841970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A9ACB3"/>
                </a:solidFill>
                <a:latin typeface="Skia Bold"/>
                <a:ea typeface="Skia Bold"/>
                <a:cs typeface="Skia Bold"/>
                <a:sym typeface="Skia Bold"/>
              </a:defRPr>
            </a:pPr>
            <a:r>
              <a:t>ADVANCED</a:t>
            </a:r>
          </a:p>
          <a:p>
            <a:pPr>
              <a:defRPr>
                <a:solidFill>
                  <a:srgbClr val="A9ACB3"/>
                </a:solidFill>
                <a:latin typeface="Skia Bold"/>
                <a:ea typeface="Skia Bold"/>
                <a:cs typeface="Skia Bold"/>
                <a:sym typeface="Skia Bold"/>
              </a:defRPr>
            </a:pPr>
            <a:r>
              <a:t>REGENERATIVE</a:t>
            </a:r>
          </a:p>
          <a:p>
            <a:pPr>
              <a:defRPr>
                <a:solidFill>
                  <a:srgbClr val="A9ACB3"/>
                </a:solidFill>
                <a:latin typeface="Skia Bold"/>
                <a:ea typeface="Skia Bold"/>
                <a:cs typeface="Skia Bold"/>
                <a:sym typeface="Skia Bold"/>
              </a:defRPr>
            </a:pPr>
            <a:r>
              <a:t>ESTHETICS</a:t>
            </a:r>
          </a:p>
          <a:p>
            <a:pPr>
              <a:defRPr>
                <a:solidFill>
                  <a:srgbClr val="A9ACB3"/>
                </a:solidFill>
                <a:latin typeface="Skia Bold"/>
                <a:ea typeface="Skia Bold"/>
                <a:cs typeface="Skia Bold"/>
                <a:sym typeface="Skia Bold"/>
              </a:defRPr>
            </a:pPr>
            <a:r>
              <a:t>SOLUTION</a:t>
            </a:r>
          </a:p>
        </p:txBody>
      </p:sp>
      <p:sp>
        <p:nvSpPr>
          <p:cNvPr id="148" name="Linea"/>
          <p:cNvSpPr/>
          <p:nvPr/>
        </p:nvSpPr>
        <p:spPr>
          <a:xfrm flipV="1">
            <a:off x="9013994" y="2177298"/>
            <a:ext cx="1" cy="984378"/>
          </a:xfrm>
          <a:prstGeom prst="line">
            <a:avLst/>
          </a:prstGeom>
          <a:ln w="38100">
            <a:solidFill>
              <a:srgbClr val="A9ACB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9" name="anti-fiale.png" descr="anti-fiale.png"/>
          <p:cNvPicPr>
            <a:picLocks noChangeAspect="1"/>
          </p:cNvPicPr>
          <p:nvPr/>
        </p:nvPicPr>
        <p:blipFill>
          <a:blip r:embed="rId5"/>
          <a:srcRect l="73176" t="6462" r="5432" b="6462"/>
          <a:stretch>
            <a:fillRect/>
          </a:stretch>
        </p:blipFill>
        <p:spPr>
          <a:xfrm>
            <a:off x="3780464" y="2355935"/>
            <a:ext cx="1075902" cy="2302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anti-fiale.png" descr="anti-fiale.png"/>
          <p:cNvPicPr>
            <a:picLocks noChangeAspect="1"/>
          </p:cNvPicPr>
          <p:nvPr/>
        </p:nvPicPr>
        <p:blipFill>
          <a:blip r:embed="rId5"/>
          <a:srcRect l="50615" t="6462" r="27993" b="6462"/>
          <a:stretch>
            <a:fillRect/>
          </a:stretch>
        </p:blipFill>
        <p:spPr>
          <a:xfrm>
            <a:off x="2815132" y="3124872"/>
            <a:ext cx="1075902" cy="2302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anti-fiale.png" descr="anti-fiale.png"/>
          <p:cNvPicPr>
            <a:picLocks noChangeAspect="1"/>
          </p:cNvPicPr>
          <p:nvPr/>
        </p:nvPicPr>
        <p:blipFill>
          <a:blip r:embed="rId5"/>
          <a:srcRect l="28154" t="6462" r="50454" b="6462"/>
          <a:stretch>
            <a:fillRect/>
          </a:stretch>
        </p:blipFill>
        <p:spPr>
          <a:xfrm>
            <a:off x="1849719" y="3901735"/>
            <a:ext cx="1075901" cy="2302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nti-fiale.png" descr="anti-fiale.png"/>
          <p:cNvPicPr>
            <a:picLocks noChangeAspect="1"/>
          </p:cNvPicPr>
          <p:nvPr/>
        </p:nvPicPr>
        <p:blipFill>
          <a:blip r:embed="rId5"/>
          <a:srcRect l="5593" t="6462" r="73015" b="6462"/>
          <a:stretch>
            <a:fillRect/>
          </a:stretch>
        </p:blipFill>
        <p:spPr>
          <a:xfrm>
            <a:off x="876459" y="4665899"/>
            <a:ext cx="1075902" cy="2302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Senza titolo-3.png" descr="Senza titolo-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0"/>
                            </p:stCondLst>
                            <p:childTnLst>
                              <p:par>
                                <p:cTn id="54" presetID="2" presetClass="entr" presetSubtype="8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6" animBg="1" advAuto="0"/>
      <p:bldP spid="142" grpId="8" animBg="1" advAuto="0"/>
      <p:bldP spid="143" grpId="10" animBg="1" advAuto="0"/>
      <p:bldP spid="144" grpId="12" animBg="1" advAuto="0"/>
      <p:bldP spid="145" grpId="13" animBg="1" advAuto="0"/>
      <p:bldP spid="146" grpId="2" animBg="1" advAuto="0"/>
      <p:bldP spid="147" grpId="4" animBg="1" advAuto="0"/>
      <p:bldP spid="148" grpId="3" animBg="1" advAuto="0"/>
      <p:bldP spid="149" grpId="5" animBg="1" advAuto="0"/>
      <p:bldP spid="150" grpId="7" animBg="1" advAuto="0"/>
      <p:bldP spid="151" grpId="9" animBg="1" advAuto="0"/>
      <p:bldP spid="152" grpId="11" animBg="1" advAuto="0"/>
      <p:bldP spid="153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6318" y="3413118"/>
            <a:ext cx="14484636" cy="2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CasellaDiTesto 3"/>
          <p:cNvSpPr txBox="1"/>
          <p:nvPr/>
        </p:nvSpPr>
        <p:spPr>
          <a:xfrm>
            <a:off x="863490" y="4406550"/>
            <a:ext cx="3414719" cy="333088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ANTI-AGE</a:t>
            </a:r>
          </a:p>
        </p:txBody>
      </p:sp>
      <p:pic>
        <p:nvPicPr>
          <p:cNvPr id="157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CONSISTS OF FOUR HIGH QUALITY MESOTHERAPY PRODUCTS:"/>
          <p:cNvSpPr txBox="1"/>
          <p:nvPr/>
        </p:nvSpPr>
        <p:spPr>
          <a:xfrm>
            <a:off x="787290" y="3584561"/>
            <a:ext cx="3747624" cy="594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lnSpc>
                <a:spcPct val="120000"/>
              </a:lnSpc>
              <a:defRPr sz="15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CONSISTS OF FOUR </a:t>
            </a:r>
            <a:r>
              <a:rPr>
                <a:solidFill>
                  <a:schemeClr val="accent1">
                    <a:satOff val="-3547"/>
                    <a:lumOff val="-10352"/>
                  </a:schemeClr>
                </a:solidFill>
              </a:rPr>
              <a:t>HIGH QUALITY MESOTHERAPY</a:t>
            </a:r>
            <a:r>
              <a:t> PRODUCTS:</a:t>
            </a:r>
          </a:p>
        </p:txBody>
      </p:sp>
      <p:sp>
        <p:nvSpPr>
          <p:cNvPr id="160" name="DERMO RESTRUCTURANT"/>
          <p:cNvSpPr txBox="1"/>
          <p:nvPr/>
        </p:nvSpPr>
        <p:spPr>
          <a:xfrm>
            <a:off x="863490" y="4910292"/>
            <a:ext cx="3414719" cy="333089"/>
          </a:xfrm>
          <a:prstGeom prst="rect">
            <a:avLst/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DERMO RESTRUCTURANT</a:t>
            </a:r>
          </a:p>
        </p:txBody>
      </p:sp>
      <p:sp>
        <p:nvSpPr>
          <p:cNvPr id="161" name="HAIR BOOSTER"/>
          <p:cNvSpPr txBox="1"/>
          <p:nvPr/>
        </p:nvSpPr>
        <p:spPr>
          <a:xfrm>
            <a:off x="863490" y="5905077"/>
            <a:ext cx="3414719" cy="333089"/>
          </a:xfrm>
          <a:prstGeom prst="rect">
            <a:avLst/>
          </a:prstGeom>
          <a:solidFill>
            <a:srgbClr val="FF26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HAIR BOOSTER</a:t>
            </a:r>
          </a:p>
        </p:txBody>
      </p:sp>
      <p:sp>
        <p:nvSpPr>
          <p:cNvPr id="162" name="ANTI-OXIDANT"/>
          <p:cNvSpPr txBox="1"/>
          <p:nvPr/>
        </p:nvSpPr>
        <p:spPr>
          <a:xfrm>
            <a:off x="863490" y="5375935"/>
            <a:ext cx="3414719" cy="333088"/>
          </a:xfrm>
          <a:prstGeom prst="rect">
            <a:avLst/>
          </a:prstGeom>
          <a:solidFill>
            <a:schemeClr val="accent2">
              <a:lumOff val="1098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ANTI-OXIDANT</a:t>
            </a:r>
          </a:p>
        </p:txBody>
      </p:sp>
      <p:pic>
        <p:nvPicPr>
          <p:cNvPr id="163" name="anti-fiale.png" descr="anti-fiale.png"/>
          <p:cNvPicPr>
            <a:picLocks noChangeAspect="1"/>
          </p:cNvPicPr>
          <p:nvPr/>
        </p:nvPicPr>
        <p:blipFill>
          <a:blip r:embed="rId5"/>
          <a:srcRect l="73176" t="6462" r="5432" b="6462"/>
          <a:stretch>
            <a:fillRect/>
          </a:stretch>
        </p:blipFill>
        <p:spPr>
          <a:xfrm>
            <a:off x="4620118" y="2759855"/>
            <a:ext cx="1706155" cy="3651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anti-fiale.png" descr="anti-fiale.png"/>
          <p:cNvPicPr>
            <a:picLocks noChangeAspect="1"/>
          </p:cNvPicPr>
          <p:nvPr/>
        </p:nvPicPr>
        <p:blipFill>
          <a:blip r:embed="rId5"/>
          <a:srcRect l="50615" t="6462" r="27993" b="6462"/>
          <a:stretch>
            <a:fillRect/>
          </a:stretch>
        </p:blipFill>
        <p:spPr>
          <a:xfrm>
            <a:off x="6445720" y="2759855"/>
            <a:ext cx="1706155" cy="3651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anti-fiale.png" descr="anti-fiale.png"/>
          <p:cNvPicPr>
            <a:picLocks noChangeAspect="1"/>
          </p:cNvPicPr>
          <p:nvPr/>
        </p:nvPicPr>
        <p:blipFill>
          <a:blip r:embed="rId5"/>
          <a:srcRect l="28154" t="6462" r="50454" b="6462"/>
          <a:stretch>
            <a:fillRect/>
          </a:stretch>
        </p:blipFill>
        <p:spPr>
          <a:xfrm>
            <a:off x="8258621" y="2759855"/>
            <a:ext cx="1706155" cy="3651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anti-fiale.png" descr="anti-fiale.png"/>
          <p:cNvPicPr>
            <a:picLocks noChangeAspect="1"/>
          </p:cNvPicPr>
          <p:nvPr/>
        </p:nvPicPr>
        <p:blipFill>
          <a:blip r:embed="rId5"/>
          <a:srcRect l="5593" t="6462" r="73015" b="6462"/>
          <a:stretch>
            <a:fillRect/>
          </a:stretch>
        </p:blipFill>
        <p:spPr>
          <a:xfrm>
            <a:off x="10084223" y="2759855"/>
            <a:ext cx="1706155" cy="3651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Senza titolo-3.png" descr="Senza titolo-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3" animBg="1" advAuto="0"/>
      <p:bldP spid="158" grpId="1" animBg="1" advAuto="0"/>
      <p:bldP spid="159" grpId="2" animBg="1" advAuto="0"/>
      <p:bldP spid="160" grpId="5" animBg="1" advAuto="0"/>
      <p:bldP spid="161" grpId="9" animBg="1" advAuto="0"/>
      <p:bldP spid="162" grpId="7" animBg="1" advAuto="0"/>
      <p:bldP spid="163" grpId="4" animBg="1" advAuto="0"/>
      <p:bldP spid="164" grpId="6" animBg="1" advAuto="0"/>
      <p:bldP spid="165" grpId="8" animBg="1" advAuto="0"/>
      <p:bldP spid="166" grpId="1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ares-aa.jpeg"/>
          <p:cNvGrpSpPr/>
          <p:nvPr/>
        </p:nvGrpSpPr>
        <p:grpSpPr>
          <a:xfrm>
            <a:off x="4790740" y="2043761"/>
            <a:ext cx="6723343" cy="4425514"/>
            <a:chOff x="0" y="0"/>
            <a:chExt cx="6723342" cy="4425513"/>
          </a:xfrm>
        </p:grpSpPr>
        <p:pic>
          <p:nvPicPr>
            <p:cNvPr id="170" name="ares-aa.jpeg" descr="ares-aa.jpeg"/>
            <p:cNvPicPr>
              <a:picLocks noChangeAspect="1"/>
            </p:cNvPicPr>
            <p:nvPr/>
          </p:nvPicPr>
          <p:blipFill>
            <a:blip r:embed="rId2"/>
            <a:srcRect t="18489" b="18489"/>
            <a:stretch>
              <a:fillRect/>
            </a:stretch>
          </p:blipFill>
          <p:spPr>
            <a:xfrm>
              <a:off x="203200" y="203200"/>
              <a:ext cx="6316943" cy="39810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9" name="ares-aa.jpeg" descr="ares-aa.jpe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723343" cy="4425514"/>
            </a:xfrm>
            <a:prstGeom prst="rect">
              <a:avLst/>
            </a:prstGeom>
            <a:effectLst/>
          </p:spPr>
        </p:pic>
      </p:grpSp>
      <p:pic>
        <p:nvPicPr>
          <p:cNvPr id="172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AA"/>
          <p:cNvSpPr txBox="1"/>
          <p:nvPr/>
        </p:nvSpPr>
        <p:spPr>
          <a:xfrm>
            <a:off x="1051430" y="4796429"/>
            <a:ext cx="2425140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AA</a:t>
            </a:r>
          </a:p>
        </p:txBody>
      </p:sp>
      <p:sp>
        <p:nvSpPr>
          <p:cNvPr id="174" name="Used on AGED and WRINKLED SKIN, this product restores elasticity by stimulating the synthesis of collagen, hyaluronic acid and elastin."/>
          <p:cNvSpPr txBox="1"/>
          <p:nvPr/>
        </p:nvSpPr>
        <p:spPr>
          <a:xfrm>
            <a:off x="815927" y="3711589"/>
            <a:ext cx="3480679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Idealny do stosowania na skórę z widocznymi oznakami starzenia i zmarszczkami utrwalonymi. Skutecznie przywraca elastyczność poprzez stymulację syntezy kolagenu, kwasu hialuronowego i elastyny. </a:t>
            </a:r>
          </a:p>
          <a:p>
            <a:endParaRPr lang="pl-PL" dirty="0"/>
          </a:p>
        </p:txBody>
      </p:sp>
      <p:sp>
        <p:nvSpPr>
          <p:cNvPr id="175" name="CasellaDiTesto 3"/>
          <p:cNvSpPr txBox="1"/>
          <p:nvPr/>
        </p:nvSpPr>
        <p:spPr>
          <a:xfrm>
            <a:off x="815927" y="3130274"/>
            <a:ext cx="1626072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chemeClr val="accent1">
                    <a:satOff val="-3547"/>
                    <a:lumOff val="-10352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ANTI-AGE</a:t>
            </a:r>
          </a:p>
        </p:txBody>
      </p:sp>
      <p:pic>
        <p:nvPicPr>
          <p:cNvPr id="176" name="Immagine" descr="Immagine"/>
          <p:cNvPicPr>
            <a:picLocks noChangeAspect="1"/>
          </p:cNvPicPr>
          <p:nvPr/>
        </p:nvPicPr>
        <p:blipFill>
          <a:blip r:embed="rId5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Senza titolo-3.png" descr="Senza titolo-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4" animBg="1" advAuto="0"/>
      <p:bldP spid="171" grpId="5" animBg="1" advAuto="0"/>
      <p:bldP spid="173" grpId="3" animBg="1" advAuto="0"/>
      <p:bldP spid="174" grpId="2" animBg="1" advAuto="0"/>
      <p:bldP spid="175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AA"/>
          <p:cNvSpPr txBox="1"/>
          <p:nvPr/>
        </p:nvSpPr>
        <p:spPr>
          <a:xfrm>
            <a:off x="901995" y="4804244"/>
            <a:ext cx="2425140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AA</a:t>
            </a:r>
          </a:p>
        </p:txBody>
      </p:sp>
      <p:sp>
        <p:nvSpPr>
          <p:cNvPr id="181" name="Used on AGED and WRINKLED SKIN, this product restores elasticity by stimulating the synthesis of collagen, hyaluronic acid and elastin."/>
          <p:cNvSpPr txBox="1"/>
          <p:nvPr/>
        </p:nvSpPr>
        <p:spPr>
          <a:xfrm>
            <a:off x="880509" y="3777228"/>
            <a:ext cx="348067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lang="pl-PL" dirty="0"/>
              <a:t>Idealny do stosowania na skórę z widocznymi oznakami starzenia i zmarszczkami utrwalonymi. Skutecznie przywraca elastyczność poprzez stymulację syntezy kolagenu, kwasu hialuronowego i elastyny. </a:t>
            </a:r>
          </a:p>
        </p:txBody>
      </p:sp>
      <p:sp>
        <p:nvSpPr>
          <p:cNvPr id="182" name="CasellaDiTesto 3"/>
          <p:cNvSpPr txBox="1"/>
          <p:nvPr/>
        </p:nvSpPr>
        <p:spPr>
          <a:xfrm>
            <a:off x="815927" y="3130274"/>
            <a:ext cx="1626072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chemeClr val="accent1">
                    <a:satOff val="-3547"/>
                    <a:lumOff val="-10352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ANTI-AGE</a:t>
            </a:r>
          </a:p>
        </p:txBody>
      </p:sp>
      <p:pic>
        <p:nvPicPr>
          <p:cNvPr id="183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Hyaluronic acid 0,5 MDa…"/>
          <p:cNvSpPr txBox="1"/>
          <p:nvPr/>
        </p:nvSpPr>
        <p:spPr>
          <a:xfrm>
            <a:off x="7798300" y="2659990"/>
            <a:ext cx="2824361" cy="3388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0,5 MDa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0,25 MDa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1 MDa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Acetyl Tetrapeptide-11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Pentapeptide-3 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Oligopeptide-34 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Copper Tripeptide-34 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Tripeptide-29 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Myristoyl Pentapeptide-8 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Pal-Tetrapeptide-7</a:t>
            </a:r>
          </a:p>
        </p:txBody>
      </p:sp>
      <p:sp>
        <p:nvSpPr>
          <p:cNvPr id="185" name="CasellaDiTesto 3"/>
          <p:cNvSpPr txBox="1"/>
          <p:nvPr/>
        </p:nvSpPr>
        <p:spPr>
          <a:xfrm>
            <a:off x="7839407" y="2305848"/>
            <a:ext cx="3414719" cy="333088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INGREDIENTS</a:t>
            </a:r>
          </a:p>
        </p:txBody>
      </p:sp>
      <p:pic>
        <p:nvPicPr>
          <p:cNvPr id="186" name="anti-fiale.png" descr="anti-fiale.png"/>
          <p:cNvPicPr>
            <a:picLocks noChangeAspect="1"/>
          </p:cNvPicPr>
          <p:nvPr/>
        </p:nvPicPr>
        <p:blipFill>
          <a:blip r:embed="rId4"/>
          <a:srcRect l="71941" t="8907" r="4378" b="8907"/>
          <a:stretch>
            <a:fillRect/>
          </a:stretch>
        </p:blipFill>
        <p:spPr>
          <a:xfrm>
            <a:off x="5935933" y="2921364"/>
            <a:ext cx="1587484" cy="2897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Senza titolo-3.png" descr="Senza titolo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3" animBg="1" advAuto="0"/>
      <p:bldP spid="185" grpId="2" animBg="1" advAuto="0"/>
      <p:bldP spid="186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AK"/>
          <p:cNvSpPr txBox="1"/>
          <p:nvPr/>
        </p:nvSpPr>
        <p:spPr>
          <a:xfrm>
            <a:off x="785139" y="4829579"/>
            <a:ext cx="2425140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6">
                    <a:lumOff val="-9568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AK</a:t>
            </a:r>
          </a:p>
        </p:txBody>
      </p:sp>
      <p:sp>
        <p:nvSpPr>
          <p:cNvPr id="191" name="Developed as a metabolic stimulator and moisturiser for the treatment of TIRED LOOKING SKIN and ALL TYPES OF TISSUE SCARRING."/>
          <p:cNvSpPr txBox="1"/>
          <p:nvPr/>
        </p:nvSpPr>
        <p:spPr>
          <a:xfrm>
            <a:off x="815927" y="3814170"/>
            <a:ext cx="3761597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sym typeface="Josefin Sans Thin Regular"/>
              </a:rPr>
              <a:t>Opracowany jako stymulator metaboliczny i środek podnoszący poziom nawilżenia do terapii SKÓRY WYGLĄDAJĄCEJ NA ZMĘCZONĄ i WSZYSTKICH RODZAJÓW BLIZNOWACENIA TKANEK. 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Josefin Sans Thin Bold"/>
              <a:ea typeface="Josefin Sans Thin Bold"/>
              <a:cs typeface="Josefin Sans Thin Bold"/>
              <a:sym typeface="Josefin Sans Thin Bold"/>
            </a:endParaRPr>
          </a:p>
        </p:txBody>
      </p:sp>
      <p:sp>
        <p:nvSpPr>
          <p:cNvPr id="192" name="CasellaDiTesto 3"/>
          <p:cNvSpPr txBox="1"/>
          <p:nvPr/>
        </p:nvSpPr>
        <p:spPr>
          <a:xfrm>
            <a:off x="815927" y="3130274"/>
            <a:ext cx="393867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chemeClr val="accent6">
                    <a:lumOff val="-9568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DERMO-RESTRUCTURING</a:t>
            </a:r>
          </a:p>
        </p:txBody>
      </p:sp>
      <p:grpSp>
        <p:nvGrpSpPr>
          <p:cNvPr id="195" name="ares-ak.jpeg"/>
          <p:cNvGrpSpPr/>
          <p:nvPr/>
        </p:nvGrpSpPr>
        <p:grpSpPr>
          <a:xfrm>
            <a:off x="4783898" y="2059284"/>
            <a:ext cx="6731262" cy="4407296"/>
            <a:chOff x="0" y="0"/>
            <a:chExt cx="6731261" cy="4407295"/>
          </a:xfrm>
        </p:grpSpPr>
        <p:pic>
          <p:nvPicPr>
            <p:cNvPr id="194" name="ares-ak.jpeg" descr="ares-ak.jpeg"/>
            <p:cNvPicPr>
              <a:picLocks noChangeAspect="1"/>
            </p:cNvPicPr>
            <p:nvPr/>
          </p:nvPicPr>
          <p:blipFill>
            <a:blip r:embed="rId3"/>
            <a:srcRect t="18672" b="18672"/>
            <a:stretch>
              <a:fillRect/>
            </a:stretch>
          </p:blipFill>
          <p:spPr>
            <a:xfrm>
              <a:off x="203200" y="203200"/>
              <a:ext cx="6324862" cy="396279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3" name="ares-ak.jpeg" descr="ares-ak.jpe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6731263" cy="4407296"/>
            </a:xfrm>
            <a:prstGeom prst="rect">
              <a:avLst/>
            </a:prstGeom>
            <a:effectLst/>
          </p:spPr>
        </p:pic>
      </p:grpSp>
      <p:pic>
        <p:nvPicPr>
          <p:cNvPr id="196" name="Immagine" descr="Immagine"/>
          <p:cNvPicPr>
            <a:picLocks noChangeAspect="1"/>
          </p:cNvPicPr>
          <p:nvPr/>
        </p:nvPicPr>
        <p:blipFill>
          <a:blip r:embed="rId5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Senza titolo-3.png" descr="Senza titolo-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3" animBg="1" advAuto="0"/>
      <p:bldP spid="191" grpId="2" animBg="1" advAuto="0"/>
      <p:bldP spid="192" grpId="1" animBg="1" advAuto="0"/>
      <p:bldP spid="195" grpId="4" animBg="1" advAuto="0"/>
      <p:bldP spid="195" grpId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magine" descr="Immagine"/>
          <p:cNvPicPr>
            <a:picLocks noChangeAspect="1"/>
          </p:cNvPicPr>
          <p:nvPr/>
        </p:nvPicPr>
        <p:blipFill>
          <a:blip r:embed="rId2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Hyaluronic acid 0,5 MDa…"/>
          <p:cNvSpPr txBox="1"/>
          <p:nvPr/>
        </p:nvSpPr>
        <p:spPr>
          <a:xfrm>
            <a:off x="7798300" y="2317090"/>
            <a:ext cx="2706441" cy="428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0,5 MDa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1 MDa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Succinic acid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Proline 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Lysine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Leucine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Isoleucine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Hydroxyproline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Glycine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Valine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Threonine 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Phenylalanine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Methionine 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Glutammic acid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Arginine</a:t>
            </a:r>
          </a:p>
        </p:txBody>
      </p:sp>
      <p:pic>
        <p:nvPicPr>
          <p:cNvPr id="201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AK"/>
          <p:cNvSpPr txBox="1"/>
          <p:nvPr/>
        </p:nvSpPr>
        <p:spPr>
          <a:xfrm>
            <a:off x="815927" y="4904678"/>
            <a:ext cx="2425140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6">
                    <a:lumOff val="-9568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AK</a:t>
            </a:r>
          </a:p>
        </p:txBody>
      </p:sp>
      <p:sp>
        <p:nvSpPr>
          <p:cNvPr id="203" name="Developed as a metabolic stimulator and moisturiser for the treatment of TIRED LOOKING SKIN and ALL TYPES OF TISSUE SCARRING."/>
          <p:cNvSpPr txBox="1"/>
          <p:nvPr/>
        </p:nvSpPr>
        <p:spPr>
          <a:xfrm>
            <a:off x="815927" y="3711589"/>
            <a:ext cx="3761597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sym typeface="Josefin Sans Thin Regular"/>
              </a:rPr>
              <a:t>Opracowany jako stymulator metaboliczny i środek podnoszący poziom nawilżenia do terapii SKÓRY WYGLĄDAJĄCEJ NA ZMĘCZONĄ i WSZYSTKICH RODZAJÓW BLIZNOWACENIA TKANEK. 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  <a:latin typeface="Josefin Sans Thin Bold"/>
              <a:ea typeface="Josefin Sans Thin Bold"/>
              <a:cs typeface="Josefin Sans Thin Bold"/>
              <a:sym typeface="Josefin Sans Thin Bold"/>
            </a:endParaRPr>
          </a:p>
        </p:txBody>
      </p:sp>
      <p:sp>
        <p:nvSpPr>
          <p:cNvPr id="204" name="CasellaDiTesto 3"/>
          <p:cNvSpPr txBox="1"/>
          <p:nvPr/>
        </p:nvSpPr>
        <p:spPr>
          <a:xfrm>
            <a:off x="815927" y="3130274"/>
            <a:ext cx="393867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chemeClr val="accent6">
                    <a:lumOff val="-9568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DERMO-RESTRUCTURING</a:t>
            </a:r>
          </a:p>
        </p:txBody>
      </p:sp>
      <p:sp>
        <p:nvSpPr>
          <p:cNvPr id="205" name="CasellaDiTesto 3"/>
          <p:cNvSpPr txBox="1"/>
          <p:nvPr/>
        </p:nvSpPr>
        <p:spPr>
          <a:xfrm>
            <a:off x="7839407" y="2001048"/>
            <a:ext cx="3414719" cy="333088"/>
          </a:xfrm>
          <a:prstGeom prst="rect">
            <a:avLst/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INGREDIENTS</a:t>
            </a:r>
          </a:p>
        </p:txBody>
      </p:sp>
      <p:pic>
        <p:nvPicPr>
          <p:cNvPr id="206" name="anti-fiale.png" descr="anti-fiale.png"/>
          <p:cNvPicPr>
            <a:picLocks noChangeAspect="1"/>
          </p:cNvPicPr>
          <p:nvPr/>
        </p:nvPicPr>
        <p:blipFill>
          <a:blip r:embed="rId4"/>
          <a:srcRect l="49474" t="8907" r="26845" b="8907"/>
          <a:stretch>
            <a:fillRect/>
          </a:stretch>
        </p:blipFill>
        <p:spPr>
          <a:xfrm>
            <a:off x="5935933" y="2921364"/>
            <a:ext cx="1587484" cy="2897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Senza titolo-3.png" descr="Senza titolo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3" animBg="1" advAuto="0"/>
      <p:bldP spid="205" grpId="2" animBg="1" advAuto="0"/>
      <p:bldP spid="206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AO"/>
          <p:cNvSpPr txBox="1"/>
          <p:nvPr/>
        </p:nvSpPr>
        <p:spPr>
          <a:xfrm>
            <a:off x="725325" y="4909031"/>
            <a:ext cx="2617991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2">
                    <a:lumOff val="1098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AO</a:t>
            </a:r>
          </a:p>
        </p:txBody>
      </p:sp>
      <p:sp>
        <p:nvSpPr>
          <p:cNvPr id="211" name="This product is an anti-aging treatment. Used for PHOTO and CHRONO AGEING, SKIN WITH LACK OF RADIANCE, it restores the skins natural balance."/>
          <p:cNvSpPr txBox="1"/>
          <p:nvPr/>
        </p:nvSpPr>
        <p:spPr>
          <a:xfrm>
            <a:off x="807272" y="3551680"/>
            <a:ext cx="3075619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 spc="-16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sym typeface="Josefin Sans Thin Regular"/>
              </a:rPr>
              <a:t>Skuteczny zabieg antyoksydacyjny i przeciwstarzeniowy. Stosowany do niwelowania FOTOSTARZENIA i ZEWNĄTRZPOCHODNEGO I WEWNĄTRZPOCHODNEGO Skutecznie przywraca naturalną równowagę skóry oraz zdrowy blask i jędrność.</a:t>
            </a:r>
          </a:p>
        </p:txBody>
      </p:sp>
      <p:sp>
        <p:nvSpPr>
          <p:cNvPr id="212" name="CasellaDiTesto 3"/>
          <p:cNvSpPr txBox="1"/>
          <p:nvPr/>
        </p:nvSpPr>
        <p:spPr>
          <a:xfrm>
            <a:off x="807272" y="3070067"/>
            <a:ext cx="2536044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chemeClr val="accent2">
                    <a:lumOff val="10980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dirty="0"/>
              <a:t>ANTI-OXIDANT</a:t>
            </a:r>
          </a:p>
        </p:txBody>
      </p:sp>
      <p:grpSp>
        <p:nvGrpSpPr>
          <p:cNvPr id="215" name="ares-ao.jpeg"/>
          <p:cNvGrpSpPr/>
          <p:nvPr/>
        </p:nvGrpSpPr>
        <p:grpSpPr>
          <a:xfrm>
            <a:off x="4758258" y="2026598"/>
            <a:ext cx="6749062" cy="4443986"/>
            <a:chOff x="0" y="0"/>
            <a:chExt cx="6749060" cy="4443985"/>
          </a:xfrm>
        </p:grpSpPr>
        <p:pic>
          <p:nvPicPr>
            <p:cNvPr id="214" name="ares-ao.jpeg" descr="ares-ao.jpeg"/>
            <p:cNvPicPr>
              <a:picLocks noChangeAspect="1"/>
            </p:cNvPicPr>
            <p:nvPr/>
          </p:nvPicPr>
          <p:blipFill>
            <a:blip r:embed="rId3"/>
            <a:srcRect t="18471" b="18471"/>
            <a:stretch>
              <a:fillRect/>
            </a:stretch>
          </p:blipFill>
          <p:spPr>
            <a:xfrm>
              <a:off x="203200" y="203200"/>
              <a:ext cx="6342662" cy="39994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3" name="ares-ao.jpeg" descr="ares-ao.jpe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6749062" cy="4443986"/>
            </a:xfrm>
            <a:prstGeom prst="rect">
              <a:avLst/>
            </a:prstGeom>
            <a:effectLst/>
          </p:spPr>
        </p:pic>
      </p:grpSp>
      <p:pic>
        <p:nvPicPr>
          <p:cNvPr id="216" name="Immagine" descr="Immagine"/>
          <p:cNvPicPr>
            <a:picLocks noChangeAspect="1"/>
          </p:cNvPicPr>
          <p:nvPr/>
        </p:nvPicPr>
        <p:blipFill>
          <a:blip r:embed="rId5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Senza titolo-3.png" descr="Senza titolo-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3" animBg="1" advAuto="0"/>
      <p:bldP spid="211" grpId="2" animBg="1" advAuto="0"/>
      <p:bldP spid="212" grpId="1" animBg="1" advAuto="0"/>
      <p:bldP spid="215" grpId="4" animBg="1" advAuto="0"/>
      <p:bldP spid="215" grpId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magine" descr="Immagine"/>
          <p:cNvPicPr>
            <a:picLocks noChangeAspect="1"/>
          </p:cNvPicPr>
          <p:nvPr/>
        </p:nvPicPr>
        <p:blipFill>
          <a:blip r:embed="rId2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Hyaluronic acid 0,5 MDa…"/>
          <p:cNvSpPr txBox="1"/>
          <p:nvPr/>
        </p:nvSpPr>
        <p:spPr>
          <a:xfrm>
            <a:off x="7798300" y="2952090"/>
            <a:ext cx="2706441" cy="271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0,5 MDa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1 MDa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Ferulic acid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Eugenol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Ascorbyl glucoside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Safranal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Riboflavin</a:t>
            </a:r>
          </a:p>
          <a:p>
            <a:pPr marL="180473" indent="-180473" algn="just" defTabSz="457200">
              <a:lnSpc>
                <a:spcPct val="120000"/>
              </a:lnSpc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Curcumin</a:t>
            </a:r>
          </a:p>
        </p:txBody>
      </p:sp>
      <p:pic>
        <p:nvPicPr>
          <p:cNvPr id="221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AO"/>
          <p:cNvSpPr txBox="1"/>
          <p:nvPr/>
        </p:nvSpPr>
        <p:spPr>
          <a:xfrm>
            <a:off x="1191664" y="4960301"/>
            <a:ext cx="2617991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chemeClr val="accent2">
                    <a:lumOff val="1098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AO</a:t>
            </a:r>
          </a:p>
        </p:txBody>
      </p:sp>
      <p:sp>
        <p:nvSpPr>
          <p:cNvPr id="223" name="This product is an anti-aging treatment. Used for PHOTO and CHRONO AGEING, SKIN WITH LACK OF RADIANCE, it restores the skins natural balance."/>
          <p:cNvSpPr txBox="1"/>
          <p:nvPr/>
        </p:nvSpPr>
        <p:spPr>
          <a:xfrm>
            <a:off x="777128" y="3577315"/>
            <a:ext cx="3075619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 spc="-16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sym typeface="Josefin Sans Thin Regular"/>
              </a:rPr>
              <a:t>Skuteczny zabieg antyoksydacyjny i przeciwstarzeniowy. Stosowany do niwelowania FOTOSTARZENIA i ZEWNĄTRZPOCHODNEGO I WEWNĄTRZPOCHODNEGO Skutecznie przywraca naturalną równowagę skóry oraz zdrowy blask i jędrność.</a:t>
            </a:r>
          </a:p>
        </p:txBody>
      </p:sp>
      <p:sp>
        <p:nvSpPr>
          <p:cNvPr id="224" name="CasellaDiTesto 3"/>
          <p:cNvSpPr txBox="1"/>
          <p:nvPr/>
        </p:nvSpPr>
        <p:spPr>
          <a:xfrm>
            <a:off x="815927" y="3130274"/>
            <a:ext cx="2536044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chemeClr val="accent2">
                    <a:lumOff val="10980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ANTI-OXIDANT</a:t>
            </a:r>
          </a:p>
        </p:txBody>
      </p:sp>
      <p:sp>
        <p:nvSpPr>
          <p:cNvPr id="225" name="CasellaDiTesto 3"/>
          <p:cNvSpPr txBox="1"/>
          <p:nvPr/>
        </p:nvSpPr>
        <p:spPr>
          <a:xfrm>
            <a:off x="7839407" y="2559848"/>
            <a:ext cx="3414719" cy="333088"/>
          </a:xfrm>
          <a:prstGeom prst="rect">
            <a:avLst/>
          </a:prstGeom>
          <a:solidFill>
            <a:schemeClr val="accent2">
              <a:lumOff val="1098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INGREDIENTS</a:t>
            </a:r>
          </a:p>
        </p:txBody>
      </p:sp>
      <p:pic>
        <p:nvPicPr>
          <p:cNvPr id="226" name="anti-fiale.png" descr="anti-fiale.png"/>
          <p:cNvPicPr>
            <a:picLocks noChangeAspect="1"/>
          </p:cNvPicPr>
          <p:nvPr/>
        </p:nvPicPr>
        <p:blipFill>
          <a:blip r:embed="rId4"/>
          <a:srcRect l="26771" t="8907" r="49548" b="8907"/>
          <a:stretch>
            <a:fillRect/>
          </a:stretch>
        </p:blipFill>
        <p:spPr>
          <a:xfrm>
            <a:off x="5935933" y="2921364"/>
            <a:ext cx="1587484" cy="2897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Senza titolo-3.png" descr="Senza titolo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3" animBg="1" advAuto="0"/>
      <p:bldP spid="225" grpId="2" animBg="1" advAuto="0"/>
      <p:bldP spid="226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HB"/>
          <p:cNvSpPr txBox="1"/>
          <p:nvPr/>
        </p:nvSpPr>
        <p:spPr>
          <a:xfrm>
            <a:off x="717149" y="4921138"/>
            <a:ext cx="2521141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HB</a:t>
            </a:r>
          </a:p>
        </p:txBody>
      </p:sp>
      <p:sp>
        <p:nvSpPr>
          <p:cNvPr id="231" name="A complex solution that is used to treat the most common scalp diseases. Working on HAIR REGROWTH, HAIR LOSS prevention, microcirculation and micronutrients supplementation."/>
          <p:cNvSpPr txBox="1"/>
          <p:nvPr/>
        </p:nvSpPr>
        <p:spPr>
          <a:xfrm>
            <a:off x="717149" y="3739808"/>
            <a:ext cx="3761597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 spc="-53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sym typeface="Josefin Sans Thin Regular"/>
              </a:rPr>
              <a:t>Kompleksowe rozwiązanie stosowane w leczeniu najczęstszych schorzeń skóry głowy. Skutecznie wspomaga ODRASTANIE WŁOSÓW, zapobiega WYPADANIU, stymuluje mikrokrążenie i dostarcza odpowiednią dawkę suplementacji mikroelementami. </a:t>
            </a:r>
            <a:endParaRPr spc="-7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2" name="CasellaDiTesto 3"/>
          <p:cNvSpPr txBox="1"/>
          <p:nvPr/>
        </p:nvSpPr>
        <p:spPr>
          <a:xfrm>
            <a:off x="815927" y="3130274"/>
            <a:ext cx="393867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rgbClr val="FF2600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HAIR BOOSTER</a:t>
            </a:r>
          </a:p>
        </p:txBody>
      </p:sp>
      <p:grpSp>
        <p:nvGrpSpPr>
          <p:cNvPr id="235" name="ares-hb.jpeg"/>
          <p:cNvGrpSpPr/>
          <p:nvPr/>
        </p:nvGrpSpPr>
        <p:grpSpPr>
          <a:xfrm>
            <a:off x="4770572" y="2067120"/>
            <a:ext cx="6738006" cy="4409220"/>
            <a:chOff x="0" y="0"/>
            <a:chExt cx="6738004" cy="4409219"/>
          </a:xfrm>
        </p:grpSpPr>
        <p:pic>
          <p:nvPicPr>
            <p:cNvPr id="234" name="ares-hb.jpeg" descr="ares-hb.jpeg"/>
            <p:cNvPicPr>
              <a:picLocks noChangeAspect="1"/>
            </p:cNvPicPr>
            <p:nvPr/>
          </p:nvPicPr>
          <p:blipFill>
            <a:blip r:embed="rId3"/>
            <a:srcRect t="18691" b="18691"/>
            <a:stretch>
              <a:fillRect/>
            </a:stretch>
          </p:blipFill>
          <p:spPr>
            <a:xfrm>
              <a:off x="203200" y="203200"/>
              <a:ext cx="6331605" cy="396472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3" name="ares-hb.jpeg" descr="ares-hb.jpe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1"/>
              <a:ext cx="6738006" cy="4409221"/>
            </a:xfrm>
            <a:prstGeom prst="rect">
              <a:avLst/>
            </a:prstGeom>
            <a:effectLst/>
          </p:spPr>
        </p:pic>
      </p:grpSp>
      <p:pic>
        <p:nvPicPr>
          <p:cNvPr id="236" name="Immagine" descr="Immagine"/>
          <p:cNvPicPr>
            <a:picLocks noChangeAspect="1"/>
          </p:cNvPicPr>
          <p:nvPr/>
        </p:nvPicPr>
        <p:blipFill>
          <a:blip r:embed="rId5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Senza titolo-3.png" descr="Senza titolo-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1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3" animBg="1" advAuto="0"/>
      <p:bldP spid="231" grpId="2" animBg="1" advAuto="0"/>
      <p:bldP spid="232" grpId="1" animBg="1" advAuto="0"/>
      <p:bldP spid="235" grpId="4" animBg="1" advAuto="0"/>
      <p:bldP spid="235" grpId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Hyaluronic acid 0,25 MDa…"/>
          <p:cNvSpPr txBox="1"/>
          <p:nvPr/>
        </p:nvSpPr>
        <p:spPr>
          <a:xfrm>
            <a:off x="7798300" y="2151990"/>
            <a:ext cx="2824361" cy="456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0,25 MDa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Hyaluronic acid 0,5 MDa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Sh-Polypeptide-11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Sh-Oligopeptide-2 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Sh-Polypeptide-3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Sh-Oligopeptide-4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Sh-Polypeptide-1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Sh-Polypeptide-9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Copper Tripeptide-1 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Mozuku seaweed extract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Swertia Japonica Extract 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Biotin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Hydrolyzed Keratin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Vitamines B1, B5, B6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Arginine</a:t>
            </a:r>
          </a:p>
          <a:p>
            <a:pPr marL="180473" indent="-180473" algn="just" defTabSz="457200">
              <a:buSzPct val="100000"/>
              <a:buChar char="•"/>
              <a:defRPr spc="-52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t>Ferrous gluconate </a:t>
            </a:r>
          </a:p>
        </p:txBody>
      </p:sp>
      <p:sp>
        <p:nvSpPr>
          <p:cNvPr id="242" name="HB"/>
          <p:cNvSpPr txBox="1"/>
          <p:nvPr/>
        </p:nvSpPr>
        <p:spPr>
          <a:xfrm>
            <a:off x="761404" y="4678126"/>
            <a:ext cx="2521141" cy="202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7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HB</a:t>
            </a:r>
          </a:p>
        </p:txBody>
      </p:sp>
      <p:sp>
        <p:nvSpPr>
          <p:cNvPr id="243" name="A complex solution that is used to treat the most common scalp diseases. Working on HAIR REGROWTH, HAIR LOSS prevention, microcirculation and micronutrients supplementation."/>
          <p:cNvSpPr txBox="1"/>
          <p:nvPr/>
        </p:nvSpPr>
        <p:spPr>
          <a:xfrm>
            <a:off x="761404" y="3640659"/>
            <a:ext cx="3761597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400" spc="-53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sym typeface="Josefin Sans Thin Regular"/>
              </a:rPr>
              <a:t>Kompleksowe rozwiązanie stosowane w leczeniu najczęstszych schorzeń skóry głowy. Skutecznie wspomaga ODRASTANIE WŁOSÓW, zapobiega WYPADANIU, stymuluje mikrokrążenie i dostarcza odpowiednią dawkę suplementacji mikroelementami. </a:t>
            </a:r>
            <a:endParaRPr lang="pl-PL" spc="-7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4" name="CasellaDiTesto 3"/>
          <p:cNvSpPr txBox="1"/>
          <p:nvPr/>
        </p:nvSpPr>
        <p:spPr>
          <a:xfrm>
            <a:off x="815927" y="3130274"/>
            <a:ext cx="393867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ct val="120000"/>
              </a:lnSpc>
              <a:defRPr sz="2300">
                <a:solidFill>
                  <a:srgbClr val="FF2600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HAIR BOOSTER</a:t>
            </a:r>
          </a:p>
        </p:txBody>
      </p:sp>
      <p:sp>
        <p:nvSpPr>
          <p:cNvPr id="245" name="CasellaDiTesto 3"/>
          <p:cNvSpPr txBox="1"/>
          <p:nvPr/>
        </p:nvSpPr>
        <p:spPr>
          <a:xfrm>
            <a:off x="7839407" y="1835948"/>
            <a:ext cx="3414719" cy="333088"/>
          </a:xfrm>
          <a:prstGeom prst="rect">
            <a:avLst/>
          </a:prstGeom>
          <a:solidFill>
            <a:srgbClr val="FF26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INGREDIENTS</a:t>
            </a:r>
          </a:p>
        </p:txBody>
      </p:sp>
      <p:pic>
        <p:nvPicPr>
          <p:cNvPr id="246" name="anti-fiale.png" descr="anti-fiale.png"/>
          <p:cNvPicPr>
            <a:picLocks noChangeAspect="1"/>
          </p:cNvPicPr>
          <p:nvPr/>
        </p:nvPicPr>
        <p:blipFill>
          <a:blip r:embed="rId4"/>
          <a:srcRect l="4659" t="8907" r="71660" b="8907"/>
          <a:stretch>
            <a:fillRect/>
          </a:stretch>
        </p:blipFill>
        <p:spPr>
          <a:xfrm>
            <a:off x="5935933" y="2921364"/>
            <a:ext cx="1587484" cy="2897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Senza titolo-3.png" descr="Senza titolo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3" animBg="1" advAuto="0"/>
      <p:bldP spid="245" grpId="2" animBg="1" advAuto="0"/>
      <p:bldP spid="246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Senza titolo-3.png" descr="Senza titolo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Main Indications"/>
          <p:cNvSpPr txBox="1"/>
          <p:nvPr/>
        </p:nvSpPr>
        <p:spPr>
          <a:xfrm>
            <a:off x="822383" y="3262456"/>
            <a:ext cx="2916446" cy="369332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lang="pl-PL" dirty="0"/>
              <a:t>GŁÓWNE WSKAZANIA</a:t>
            </a:r>
          </a:p>
        </p:txBody>
      </p:sp>
      <p:pic>
        <p:nvPicPr>
          <p:cNvPr id="252" name="Immagine" descr="Immagine"/>
          <p:cNvPicPr>
            <a:picLocks noChangeAspect="1"/>
          </p:cNvPicPr>
          <p:nvPr/>
        </p:nvPicPr>
        <p:blipFill>
          <a:blip r:embed="rId4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CasellaDiTesto 8"/>
          <p:cNvSpPr txBox="1"/>
          <p:nvPr/>
        </p:nvSpPr>
        <p:spPr>
          <a:xfrm>
            <a:off x="713175" y="3748419"/>
            <a:ext cx="3263813" cy="2862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Drobne linie i zmarszczki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Trądzik bliznowaty, uraz, blizny pooperacyjne i znamiona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Zaburzenia pigmentacji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Fotostarzenie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Skóra narażona na czynniki zewnętrzne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Wiotkość skóry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Rozstępy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Wypadanie włosów </a:t>
            </a:r>
          </a:p>
        </p:txBody>
      </p:sp>
      <p:pic>
        <p:nvPicPr>
          <p:cNvPr id="254" name="IG.jpeg" descr="IG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9262" y="309864"/>
            <a:ext cx="3007278" cy="3007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G2.png" descr="IG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1230" y="309864"/>
            <a:ext cx="3007278" cy="3007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G3.jpeg" descr="IG3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30" y="3385760"/>
            <a:ext cx="3007278" cy="3007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IG4.jpeg" descr="IG4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9262" y="3385760"/>
            <a:ext cx="3007278" cy="30072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400"/>
                            </p:stCondLst>
                            <p:childTnLst>
                              <p:par>
                                <p:cTn id="12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400"/>
                            </p:stCondLst>
                            <p:childTnLst>
                              <p:par>
                                <p:cTn id="17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400"/>
                            </p:stCondLst>
                            <p:childTnLst>
                              <p:par>
                                <p:cTn id="22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400"/>
                            </p:stCondLst>
                            <p:childTnLst>
                              <p:par>
                                <p:cTn id="27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1" animBg="1" advAuto="0"/>
      <p:bldP spid="253" grpId="2" animBg="1" advAuto="0"/>
      <p:bldP spid="254" grpId="4" animBg="1" advAuto="0"/>
      <p:bldP spid="255" grpId="3" animBg="1" advAuto="0"/>
      <p:bldP spid="256" grpId="5" animBg="1" advAuto="0"/>
      <p:bldP spid="257" grpId="6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How to use"/>
          <p:cNvSpPr txBox="1"/>
          <p:nvPr/>
        </p:nvSpPr>
        <p:spPr>
          <a:xfrm>
            <a:off x="822383" y="3262456"/>
            <a:ext cx="2916446" cy="370841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How to use</a:t>
            </a:r>
          </a:p>
        </p:txBody>
      </p:sp>
      <p:pic>
        <p:nvPicPr>
          <p:cNvPr id="261" name="Senza titolo-3.png" descr="Senza titolo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90901" y="-5328203"/>
            <a:ext cx="8620576" cy="12191844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CasellaDiTesto 8"/>
          <p:cNvSpPr txBox="1"/>
          <p:nvPr/>
        </p:nvSpPr>
        <p:spPr>
          <a:xfrm>
            <a:off x="809728" y="3978255"/>
            <a:ext cx="326381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chemeClr val="accent1">
                    <a:satOff val="-3547"/>
                    <a:lumOff val="-10352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lang="pl-PL" dirty="0"/>
              <a:t>Metody podania:</a:t>
            </a:r>
            <a:endParaRPr dirty="0"/>
          </a:p>
        </p:txBody>
      </p:sp>
      <p:sp>
        <p:nvSpPr>
          <p:cNvPr id="263" name="CasellaDiTesto 8"/>
          <p:cNvSpPr txBox="1"/>
          <p:nvPr/>
        </p:nvSpPr>
        <p:spPr>
          <a:xfrm>
            <a:off x="810692" y="4501277"/>
            <a:ext cx="2939829" cy="477054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500">
                <a:solidFill>
                  <a:srgbClr val="FFFFFF"/>
                </a:solidFill>
              </a:defRPr>
            </a:lvl1pPr>
          </a:lstStyle>
          <a:p>
            <a:r>
              <a:rPr dirty="0"/>
              <a:t>1. </a:t>
            </a:r>
            <a:r>
              <a:rPr lang="pl-PL" dirty="0"/>
              <a:t>MIKROINIEKCJA</a:t>
            </a:r>
            <a:r>
              <a:rPr dirty="0"/>
              <a:t> </a:t>
            </a:r>
          </a:p>
        </p:txBody>
      </p:sp>
      <p:pic>
        <p:nvPicPr>
          <p:cNvPr id="264" name="iStock-1266484038.jpeg" descr="iStock-1266484038.jpeg"/>
          <p:cNvPicPr>
            <a:picLocks noChangeAspect="1"/>
          </p:cNvPicPr>
          <p:nvPr/>
        </p:nvPicPr>
        <p:blipFill>
          <a:blip r:embed="rId4"/>
          <a:srcRect l="21616" t="32009" r="17587" b="142"/>
          <a:stretch>
            <a:fillRect/>
          </a:stretch>
        </p:blipFill>
        <p:spPr>
          <a:xfrm>
            <a:off x="4904995" y="357694"/>
            <a:ext cx="6169278" cy="3052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iStock-1224283223.jpeg" descr="iStock-1224283223.jpeg"/>
          <p:cNvPicPr>
            <a:picLocks noChangeAspect="1"/>
          </p:cNvPicPr>
          <p:nvPr/>
        </p:nvPicPr>
        <p:blipFill>
          <a:blip r:embed="rId5"/>
          <a:srcRect l="656" r="9652"/>
          <a:stretch>
            <a:fillRect/>
          </a:stretch>
        </p:blipFill>
        <p:spPr>
          <a:xfrm>
            <a:off x="4892618" y="3532133"/>
            <a:ext cx="6164346" cy="3017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Immagine" descr="Immagine"/>
          <p:cNvPicPr>
            <a:picLocks noChangeAspect="1"/>
          </p:cNvPicPr>
          <p:nvPr/>
        </p:nvPicPr>
        <p:blipFill>
          <a:blip r:embed="rId6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2. ELECTROPORATION"/>
          <p:cNvSpPr txBox="1"/>
          <p:nvPr/>
        </p:nvSpPr>
        <p:spPr>
          <a:xfrm>
            <a:off x="811013" y="5185904"/>
            <a:ext cx="2998642" cy="477054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500">
                <a:solidFill>
                  <a:srgbClr val="FFFFFF"/>
                </a:solidFill>
              </a:defRPr>
            </a:lvl1pPr>
          </a:lstStyle>
          <a:p>
            <a:r>
              <a:rPr dirty="0"/>
              <a:t>2. </a:t>
            </a:r>
            <a:r>
              <a:rPr lang="pl-PL" dirty="0"/>
              <a:t>ELEKTROPORACJA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1" animBg="1" advAuto="0"/>
      <p:bldP spid="262" grpId="2" animBg="1" advAuto="0"/>
      <p:bldP spid="263" grpId="3" animBg="1" advAuto="0"/>
      <p:bldP spid="264" grpId="4" animBg="1" advAuto="0"/>
      <p:bldP spid="265" grpId="6" animBg="1" advAuto="0"/>
      <p:bldP spid="267" grpId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Senza titolo-3.png" descr="Senza titolo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CuadroTexto 10"/>
          <p:cNvSpPr txBox="1"/>
          <p:nvPr/>
        </p:nvSpPr>
        <p:spPr>
          <a:xfrm>
            <a:off x="6728629" y="2817950"/>
            <a:ext cx="4483904" cy="3402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fontScale="92500" lnSpcReduction="10000"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Technika mikroiniekcji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jest małoinwazyjną techniką stosowaną w leczeniu różnych patologii skóry.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Substancje aktywne przenikają przez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mikrokanaliki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utworzone na skórze przez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mezopen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. Pobudzają komórki skóry do pracy i podnosząc poziom kolagenu i elastyny ​​osadzonych w skórze właściwej, tuż pod powierzchnią skóry.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Mikroigły nakłuwają warstwę naskórka, która jest główną przeszkodą w przenikaniu składników aktywnych. </a:t>
            </a:r>
          </a:p>
        </p:txBody>
      </p:sp>
      <p:sp>
        <p:nvSpPr>
          <p:cNvPr id="271" name="MICRONEEDLING"/>
          <p:cNvSpPr txBox="1"/>
          <p:nvPr/>
        </p:nvSpPr>
        <p:spPr>
          <a:xfrm>
            <a:off x="6786494" y="2231923"/>
            <a:ext cx="4368173" cy="492443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rPr lang="pl-PL" dirty="0"/>
              <a:t>MIKROINIEKCJA </a:t>
            </a:r>
          </a:p>
        </p:txBody>
      </p:sp>
      <p:pic>
        <p:nvPicPr>
          <p:cNvPr id="272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magine 6" descr="Immagine 6"/>
          <p:cNvPicPr>
            <a:picLocks noChangeAspect="1"/>
          </p:cNvPicPr>
          <p:nvPr/>
        </p:nvPicPr>
        <p:blipFill>
          <a:blip r:embed="rId4"/>
          <a:srcRect l="1867" t="13" r="1867" b="8337"/>
          <a:stretch>
            <a:fillRect/>
          </a:stretch>
        </p:blipFill>
        <p:spPr>
          <a:xfrm>
            <a:off x="382905" y="381953"/>
            <a:ext cx="5284473" cy="3118725"/>
          </a:xfrm>
          <a:prstGeom prst="rect">
            <a:avLst/>
          </a:prstGeom>
          <a:ln w="12700">
            <a:solidFill>
              <a:srgbClr val="AD5B24"/>
            </a:solidFill>
            <a:miter/>
          </a:ln>
        </p:spPr>
      </p:pic>
      <p:pic>
        <p:nvPicPr>
          <p:cNvPr id="274" name="iStock-1314797001.jpeg" descr="iStock-1314797001.jpeg"/>
          <p:cNvPicPr>
            <a:picLocks noChangeAspect="1"/>
          </p:cNvPicPr>
          <p:nvPr/>
        </p:nvPicPr>
        <p:blipFill>
          <a:blip r:embed="rId5"/>
          <a:srcRect t="8172" r="1794" b="28895"/>
          <a:stretch>
            <a:fillRect/>
          </a:stretch>
        </p:blipFill>
        <p:spPr>
          <a:xfrm>
            <a:off x="383158" y="3652835"/>
            <a:ext cx="5288953" cy="2943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iStock-1271011637.jpeg" descr="iStock-12710116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444" y="0"/>
            <a:ext cx="10284823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TextBox 2"/>
          <p:cNvSpPr txBox="1"/>
          <p:nvPr/>
        </p:nvSpPr>
        <p:spPr>
          <a:xfrm>
            <a:off x="283731" y="879619"/>
            <a:ext cx="3540984" cy="5246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Mikronainiekcje</a:t>
            </a: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Josefin Sans Thin" pitchFamily="2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Terapia indukcyjna kolagenu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Zabieg z użyciem urządzenia powodującego kontrolowane uszkodzenia skóry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Każda igła nakłuwa skórę i tworzy ranę/kanał 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Kontrolowana regeneracja wywołana uszkodzeniem, poprzez proces gojenia rany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endParaRPr dirty="0"/>
          </a:p>
          <a:p>
            <a:pPr>
              <a:lnSpc>
                <a:spcPct val="90000"/>
              </a:lnSpc>
              <a:spcBef>
                <a:spcPts val="600"/>
              </a:spcBef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80473" indent="-180473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St</a:t>
            </a:r>
            <a:r>
              <a:rPr lang="pl-PL" dirty="0" err="1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empel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Josefin Sans Thin" pitchFamily="2" charset="-18"/>
            </a:endParaRPr>
          </a:p>
          <a:p>
            <a:pPr marL="180473" indent="-180473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Roll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er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Josefin Sans Thin" pitchFamily="2" charset="-18"/>
            </a:endParaRPr>
          </a:p>
          <a:p>
            <a:pPr marL="180473" indent="-180473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</a:rPr>
              <a:t>Pen</a:t>
            </a:r>
          </a:p>
          <a:p>
            <a:pPr marL="180473" indent="-180473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Długość igieł od 0,25 – 2,5 mm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Josefin Sans Thin" pitchFamily="2" charset="-18"/>
            </a:endParaRPr>
          </a:p>
        </p:txBody>
      </p:sp>
      <p:sp>
        <p:nvSpPr>
          <p:cNvPr id="278" name="TextBox 4"/>
          <p:cNvSpPr txBox="1"/>
          <p:nvPr/>
        </p:nvSpPr>
        <p:spPr>
          <a:xfrm>
            <a:off x="4542680" y="231617"/>
            <a:ext cx="3760864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500">
                <a:solidFill>
                  <a:schemeClr val="accent1">
                    <a:satOff val="-3547"/>
                    <a:lumOff val="-10352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rPr lang="en-US" dirty="0"/>
              <a:t>Needling allows for 80% more absorption of topical ingredients </a:t>
            </a:r>
          </a:p>
        </p:txBody>
      </p:sp>
      <p:pic>
        <p:nvPicPr>
          <p:cNvPr id="279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Available devices"/>
          <p:cNvSpPr txBox="1"/>
          <p:nvPr/>
        </p:nvSpPr>
        <p:spPr>
          <a:xfrm>
            <a:off x="476460" y="4276099"/>
            <a:ext cx="3428305" cy="437665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Available devices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Box 2"/>
          <p:cNvSpPr txBox="1"/>
          <p:nvPr/>
        </p:nvSpPr>
        <p:spPr>
          <a:xfrm>
            <a:off x="444751" y="887956"/>
            <a:ext cx="5680910" cy="4985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Zależy od kondycji skóry i efektów, jakie chcemy osiągnąć. </a:t>
            </a:r>
            <a:endParaRPr dirty="0"/>
          </a:p>
          <a:p>
            <a:pPr algn="just">
              <a:defRPr sz="2400">
                <a:solidFill>
                  <a:schemeClr val="accent1">
                    <a:satOff val="-3547"/>
                    <a:lumOff val="-10352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Głębokość igły 0,25-1mm </a:t>
            </a:r>
            <a:endParaRPr sz="1400" dirty="0">
              <a:solidFill>
                <a:srgbClr val="0070C0"/>
              </a:solidFill>
              <a:latin typeface="Josefin Sans" pitchFamily="2" charset="-1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Skóra bardzo cienka, skóra bardzo płytko unaczyniona,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trądzik różowaty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EPIDERMIS 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- aktywacja czynników wzrostu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keratynocytów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korneocytów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melanocytów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(warstwa podstawna).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KONDYCJA SKÓRY: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trądzik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zaskórnikowy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prosaki, pozapalna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hiperpigmantacja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melasma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piegi, bielactwo nabyte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CZĘSTOTLIWOŚĆ ZABIEGÓW: 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Jeden zabieg co 2-4 tygodnie.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dirty="0">
              <a:solidFill>
                <a:srgbClr val="A7A7A7"/>
              </a:solidFill>
              <a:latin typeface="Josefin Sans" pitchFamily="2" charset="-1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Głębokość igły 1-2,5 mm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wpływ </a:t>
            </a: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 SKÓRĘ WŁAŚCIWĄ 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- Fibroblast, Mikrofagi, </a:t>
            </a:r>
            <a:r>
              <a:rPr lang="pl-PL" sz="1400" dirty="0" err="1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Angiogeneza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formacja Kolagenu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CHOROBY SKÓRY: 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blizny, łysienie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400" dirty="0">
                <a:solidFill>
                  <a:srgbClr val="0070C0"/>
                </a:solidFill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CZĘSTOTLIWOŚĆ ZABIEGÓW: </a:t>
            </a:r>
            <a:r>
              <a:rPr lang="pl-PL" sz="1400" dirty="0">
                <a:effectLst/>
                <a:latin typeface="Josefin Sans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Jeden zabieg co 4-6 tygodni </a:t>
            </a:r>
          </a:p>
        </p:txBody>
      </p:sp>
      <p:grpSp>
        <p:nvGrpSpPr>
          <p:cNvPr id="285" name="Immagine 2"/>
          <p:cNvGrpSpPr/>
          <p:nvPr/>
        </p:nvGrpSpPr>
        <p:grpSpPr>
          <a:xfrm>
            <a:off x="6516633" y="1486513"/>
            <a:ext cx="5493153" cy="4209648"/>
            <a:chOff x="0" y="0"/>
            <a:chExt cx="5493151" cy="4209646"/>
          </a:xfrm>
        </p:grpSpPr>
        <p:pic>
          <p:nvPicPr>
            <p:cNvPr id="284" name="Immagine 2" descr="Immagin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03200" y="203200"/>
              <a:ext cx="5086752" cy="376514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3" name="Immagine 2" descr="Immagine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0"/>
              <a:ext cx="5493153" cy="4209647"/>
            </a:xfrm>
            <a:prstGeom prst="rect">
              <a:avLst/>
            </a:prstGeom>
            <a:effectLst/>
          </p:spPr>
        </p:pic>
      </p:grpSp>
      <p:sp>
        <p:nvSpPr>
          <p:cNvPr id="286" name="DEPTH"/>
          <p:cNvSpPr txBox="1"/>
          <p:nvPr/>
        </p:nvSpPr>
        <p:spPr>
          <a:xfrm>
            <a:off x="476460" y="281837"/>
            <a:ext cx="5617492" cy="437665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t>DEPTH</a:t>
            </a:r>
          </a:p>
        </p:txBody>
      </p:sp>
      <p:pic>
        <p:nvPicPr>
          <p:cNvPr id="287" name="Immagine" descr="Immagine"/>
          <p:cNvPicPr>
            <a:picLocks noChangeAspect="1"/>
          </p:cNvPicPr>
          <p:nvPr/>
        </p:nvPicPr>
        <p:blipFill>
          <a:blip r:embed="rId4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Box 1"/>
          <p:cNvSpPr txBox="1"/>
          <p:nvPr/>
        </p:nvSpPr>
        <p:spPr>
          <a:xfrm>
            <a:off x="714541" y="1085039"/>
            <a:ext cx="8555880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180473" indent="-180473"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0.25 mm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Okolica oka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80473" indent="-180473"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0.25 - 0.5 mm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Trądzik różowaty 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80473" indent="-180473">
              <a:buSzPct val="100000"/>
              <a:buFontTx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0.75 - 1 mm -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piegi, bielactwo nabyte,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hiperpigmentacja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melasma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trądzik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zaskórnikowy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80473" indent="-180473"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1 - 2.5 mm -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Wpływ na fibroblasty,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angiogenezę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tworzenie kolagenu 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Josefin Sans Thin" pitchFamily="2" charset="-18"/>
            </a:endParaRPr>
          </a:p>
          <a:p>
            <a:pPr marL="180473" indent="-180473">
              <a:buSzPct val="100000"/>
              <a:buChar char="•"/>
              <a:defRPr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1.5 - 2.5 mm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–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Blizny i rozstępy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0" name="EXAMPLES OF RECOMMENDED DEPTHS FOR COSMETICS MEDICAL USE"/>
          <p:cNvSpPr txBox="1"/>
          <p:nvPr/>
        </p:nvSpPr>
        <p:spPr>
          <a:xfrm>
            <a:off x="706348" y="436573"/>
            <a:ext cx="10779304" cy="369332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PRZYKŁADY ZALECANEJ GŁĘBOKOŚCI DLA KOSMETYKÓW O ZASTOSOWANIU MEDYCZNYM </a:t>
            </a:r>
            <a:endParaRPr dirty="0"/>
          </a:p>
        </p:txBody>
      </p:sp>
      <p:sp>
        <p:nvSpPr>
          <p:cNvPr id="291" name="Depths are recommended depth only.…"/>
          <p:cNvSpPr txBox="1"/>
          <p:nvPr/>
        </p:nvSpPr>
        <p:spPr>
          <a:xfrm>
            <a:off x="683913" y="6029008"/>
            <a:ext cx="4959048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5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dirty="0"/>
              <a:t>Każdy zabieg powinien być dostosowany do wskazań pacjenta</a:t>
            </a:r>
          </a:p>
        </p:txBody>
      </p:sp>
      <p:pic>
        <p:nvPicPr>
          <p:cNvPr id="292" name="Immagine" descr="Immagine"/>
          <p:cNvPicPr>
            <a:picLocks noChangeAspect="1"/>
          </p:cNvPicPr>
          <p:nvPr/>
        </p:nvPicPr>
        <p:blipFill>
          <a:blip r:embed="rId2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iStock-1305241879.jpeg" descr="iStock-1305241879.jpeg"/>
          <p:cNvPicPr>
            <a:picLocks noChangeAspect="1"/>
          </p:cNvPicPr>
          <p:nvPr/>
        </p:nvPicPr>
        <p:blipFill>
          <a:blip r:embed="rId3"/>
          <a:srcRect t="12576" b="41160"/>
          <a:stretch>
            <a:fillRect/>
          </a:stretch>
        </p:blipFill>
        <p:spPr>
          <a:xfrm>
            <a:off x="704651" y="2650465"/>
            <a:ext cx="10782872" cy="3326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iStock-862061666.jpeg" descr="iStock-862061666.jpeg"/>
          <p:cNvPicPr>
            <a:picLocks noChangeAspect="1"/>
          </p:cNvPicPr>
          <p:nvPr/>
        </p:nvPicPr>
        <p:blipFill>
          <a:blip r:embed="rId2"/>
          <a:srcRect t="18683"/>
          <a:stretch>
            <a:fillRect/>
          </a:stretch>
        </p:blipFill>
        <p:spPr>
          <a:xfrm flipH="1">
            <a:off x="7196408" y="-1267922"/>
            <a:ext cx="9992982" cy="8125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09" y="2127319"/>
            <a:ext cx="2929146" cy="868681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Protocol of use"/>
          <p:cNvSpPr txBox="1"/>
          <p:nvPr/>
        </p:nvSpPr>
        <p:spPr>
          <a:xfrm>
            <a:off x="822383" y="3262456"/>
            <a:ext cx="2916446" cy="370841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Protocol of use</a:t>
            </a:r>
          </a:p>
        </p:txBody>
      </p:sp>
      <p:pic>
        <p:nvPicPr>
          <p:cNvPr id="298" name="Immagine" descr="Immagine"/>
          <p:cNvPicPr>
            <a:picLocks noChangeAspect="1"/>
          </p:cNvPicPr>
          <p:nvPr/>
        </p:nvPicPr>
        <p:blipFill>
          <a:blip r:embed="rId4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extBox 1"/>
          <p:cNvSpPr txBox="1"/>
          <p:nvPr/>
        </p:nvSpPr>
        <p:spPr>
          <a:xfrm>
            <a:off x="835003" y="3607653"/>
            <a:ext cx="1684258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chemeClr val="accent1">
                    <a:satOff val="-3547"/>
                    <a:lumOff val="-10352"/>
                  </a:schemeClr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lvl1pPr>
          </a:lstStyle>
          <a:p>
            <a:r>
              <a:t>MICRONEEDLING</a:t>
            </a:r>
          </a:p>
        </p:txBody>
      </p:sp>
      <p:sp>
        <p:nvSpPr>
          <p:cNvPr id="300" name="USE OF NUMBING CREAM IS NOT RECOMMENDED…"/>
          <p:cNvSpPr txBox="1"/>
          <p:nvPr/>
        </p:nvSpPr>
        <p:spPr>
          <a:xfrm>
            <a:off x="4166880" y="6083223"/>
            <a:ext cx="457272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dirty="0"/>
              <a:t>Zastosowanie kremu znieczulającego nie jest rekomendowane</a:t>
            </a:r>
            <a:endParaRPr dirty="0"/>
          </a:p>
          <a:p>
            <a:pPr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endParaRPr dirty="0"/>
          </a:p>
          <a:p>
            <a:pPr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r>
              <a:rPr lang="pl-PL" dirty="0"/>
              <a:t>Produkty </a:t>
            </a:r>
            <a:r>
              <a:rPr dirty="0"/>
              <a:t>Ares </a:t>
            </a:r>
            <a:r>
              <a:rPr lang="pl-PL" dirty="0"/>
              <a:t>mogą być łączone z zabiegiem </a:t>
            </a:r>
            <a:r>
              <a:rPr dirty="0"/>
              <a:t>BioRePeelcl3</a:t>
            </a:r>
          </a:p>
        </p:txBody>
      </p:sp>
      <p:sp>
        <p:nvSpPr>
          <p:cNvPr id="301" name="Cleanse the skin…"/>
          <p:cNvSpPr txBox="1"/>
          <p:nvPr/>
        </p:nvSpPr>
        <p:spPr>
          <a:xfrm>
            <a:off x="4046157" y="1571910"/>
            <a:ext cx="6919720" cy="4547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Oczyszczanie skóry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Dezynfekcja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Głębokość dopasowana dla wybranego problemu skóry (okolice oczu, nie głębiej niż 0,25 ml)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Nałożyć wybrany produkt ARES na leczoną powierzchnię 1-5-2 ml na kurację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Ponowny zabieg mikroiniekcji (razem 2 kanały)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Odczekaj kilka minut na wchłonięcie produktu Zastosuj </a:t>
            </a:r>
            <a:r>
              <a:rPr lang="pl-PL" sz="1700" dirty="0" err="1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BioReHydra</a:t>
            </a: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lub </a:t>
            </a:r>
            <a:r>
              <a:rPr lang="pl-PL" sz="1700" dirty="0" err="1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BioReLift</a:t>
            </a: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Zastosuj </a:t>
            </a:r>
            <a:r>
              <a:rPr lang="pl-PL" sz="1700" dirty="0" err="1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spf</a:t>
            </a: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50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Seria 4-5 zabiegów co 2-4 tygodnie (w zależności od poziomu nawilżenia skóry)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Serie można powtarzać 3-4 razy w roku </a:t>
            </a:r>
          </a:p>
        </p:txBody>
      </p:sp>
      <p:sp>
        <p:nvSpPr>
          <p:cNvPr id="302" name="Linea"/>
          <p:cNvSpPr/>
          <p:nvPr/>
        </p:nvSpPr>
        <p:spPr>
          <a:xfrm flipV="1">
            <a:off x="4300609" y="2005641"/>
            <a:ext cx="1" cy="3680387"/>
          </a:xfrm>
          <a:prstGeom prst="line">
            <a:avLst/>
          </a:prstGeom>
          <a:ln w="381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03" name="Senza titolo-3.png" descr="Senza titolo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43338" y="-5345616"/>
            <a:ext cx="3105215" cy="1221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88" y="4424900"/>
            <a:ext cx="664905" cy="1294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7420" y="4424900"/>
            <a:ext cx="664905" cy="1294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2252" y="4424900"/>
            <a:ext cx="664905" cy="1294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083" y="4424900"/>
            <a:ext cx="664905" cy="1294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ONTRAINDICATIONS"/>
          <p:cNvSpPr txBox="1"/>
          <p:nvPr/>
        </p:nvSpPr>
        <p:spPr>
          <a:xfrm>
            <a:off x="698156" y="14804"/>
            <a:ext cx="4262620" cy="492443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rPr lang="pl-PL" dirty="0"/>
              <a:t>PRZECIWWSKAZANIA</a:t>
            </a:r>
            <a:endParaRPr dirty="0"/>
          </a:p>
        </p:txBody>
      </p:sp>
      <p:sp>
        <p:nvSpPr>
          <p:cNvPr id="310" name="PRECAUTIONS"/>
          <p:cNvSpPr txBox="1"/>
          <p:nvPr/>
        </p:nvSpPr>
        <p:spPr>
          <a:xfrm>
            <a:off x="698156" y="2593127"/>
            <a:ext cx="4262620" cy="492443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rPr lang="pl-PL" dirty="0"/>
              <a:t>ŚRODKI OSTROŻNOŚCI</a:t>
            </a:r>
            <a:endParaRPr dirty="0"/>
          </a:p>
        </p:txBody>
      </p:sp>
      <p:sp>
        <p:nvSpPr>
          <p:cNvPr id="311" name="TextBox 1"/>
          <p:cNvSpPr txBox="1"/>
          <p:nvPr/>
        </p:nvSpPr>
        <p:spPr>
          <a:xfrm>
            <a:off x="711293" y="452468"/>
            <a:ext cx="4679392" cy="235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Cukrzyca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Choroba nerek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Nowotwór skóry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Nowotwór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Blizny </a:t>
            </a:r>
            <a:r>
              <a:rPr lang="pl-PL" sz="11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keloidowe</a:t>
            </a: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Zaburzenia autoimmunologiczne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Leki rozrzedzające krew , Choroby (zapalenie wątroby, HIV)</a:t>
            </a:r>
            <a:r>
              <a:rPr lang="pl-PL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buSzPct val="100000"/>
              <a:defRPr sz="1400">
                <a:solidFill>
                  <a:srgbClr val="A7A7A7"/>
                </a:solidFill>
                <a:latin typeface="Josefin Sans Thin Regular"/>
                <a:ea typeface="Josefin Sans Thin Regular"/>
                <a:cs typeface="Josefin Sans Thin Regular"/>
                <a:sym typeface="Josefin Sans Thin Regular"/>
              </a:defRPr>
            </a:pPr>
            <a:endParaRPr dirty="0"/>
          </a:p>
        </p:txBody>
      </p:sp>
      <p:sp>
        <p:nvSpPr>
          <p:cNvPr id="312" name="TextBox 1"/>
          <p:cNvSpPr txBox="1"/>
          <p:nvPr/>
        </p:nvSpPr>
        <p:spPr>
          <a:xfrm>
            <a:off x="706348" y="3136781"/>
            <a:ext cx="4246235" cy="1019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Alergie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Opryszczka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Egzema/Łuszczyca/Zapalenie skóry Oparzenia/Przeszczep skóry Tatuaże/Pieprzyki/Brodawki </a:t>
            </a:r>
          </a:p>
        </p:txBody>
      </p:sp>
      <p:sp>
        <p:nvSpPr>
          <p:cNvPr id="313" name="MEDICATIONS"/>
          <p:cNvSpPr txBox="1"/>
          <p:nvPr/>
        </p:nvSpPr>
        <p:spPr>
          <a:xfrm>
            <a:off x="698156" y="4185362"/>
            <a:ext cx="4262620" cy="492443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rPr lang="pl-PL" dirty="0"/>
              <a:t>LEKI</a:t>
            </a:r>
            <a:endParaRPr dirty="0"/>
          </a:p>
        </p:txBody>
      </p:sp>
      <p:sp>
        <p:nvSpPr>
          <p:cNvPr id="314" name="Antibiotics…"/>
          <p:cNvSpPr txBox="1"/>
          <p:nvPr/>
        </p:nvSpPr>
        <p:spPr>
          <a:xfrm>
            <a:off x="711293" y="4652483"/>
            <a:ext cx="1971050" cy="2256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Antybiotyki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Leki naturalne (Dziurawiec)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Steroidy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Antykoncepcja/HTZ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Roaccutane</a:t>
            </a: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Nietolerancja glutenu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Nietolerancja laktozy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Nowopowstałe tkanki bliznowate</a:t>
            </a:r>
          </a:p>
        </p:txBody>
      </p:sp>
      <p:pic>
        <p:nvPicPr>
          <p:cNvPr id="315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Stock-1306648990.jpeg" descr="iStock-130664899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184" y="0"/>
            <a:ext cx="10278297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Rettangolo"/>
          <p:cNvSpPr/>
          <p:nvPr/>
        </p:nvSpPr>
        <p:spPr>
          <a:xfrm>
            <a:off x="-5279" y="3741127"/>
            <a:ext cx="12192001" cy="3124001"/>
          </a:xfrm>
          <a:prstGeom prst="rect">
            <a:avLst/>
          </a:prstGeom>
          <a:solidFill>
            <a:srgbClr val="EEF0F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20" name="TextBox 1"/>
          <p:cNvSpPr txBox="1"/>
          <p:nvPr/>
        </p:nvSpPr>
        <p:spPr>
          <a:xfrm>
            <a:off x="272796" y="818584"/>
            <a:ext cx="5697655" cy="6003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Oczyść skórę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Przygotuj 4EVER na zabieg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Wyciągnij 2 ml Biorepeelcl3 (wstrząśnij butelką, aby połączyć 2 fazy peelingu)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Zaaplikuj </a:t>
            </a: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 leczony obszar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Masuj dobrze do lepkiej rękawiczki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Poczekaj 5 minut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Usuń Biorepeelcl3 gazą nasączoną wodą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Wykonaj mikroiniekcje skóry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Nałóż 2 ml wybranego produktu Ares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Ponownie wykonaj mikroiniekcje (2 kanały)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Odczekaj 5 minut na wchłonięcie produktu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Usuń nadmiar produktu za pomocą gazy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Zastosuj </a:t>
            </a:r>
            <a:r>
              <a:rPr lang="pl-PL" sz="1600" dirty="0" err="1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BioReHydra</a:t>
            </a: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lub </a:t>
            </a:r>
            <a:r>
              <a:rPr lang="pl-PL" sz="1600" dirty="0" err="1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BioReLift</a:t>
            </a: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Zastosuj </a:t>
            </a:r>
            <a:r>
              <a:rPr lang="pl-PL" sz="1600" dirty="0" err="1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spf</a:t>
            </a: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600" dirty="0">
                <a:solidFill>
                  <a:schemeClr val="tx1"/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4-5 serii zabiegowych co 2-4 tygodnie w zależności od rodzaju skóry i problemu skórnego. </a:t>
            </a:r>
          </a:p>
        </p:txBody>
      </p:sp>
      <p:sp>
        <p:nvSpPr>
          <p:cNvPr id="321" name="Rettangolo 38"/>
          <p:cNvSpPr txBox="1"/>
          <p:nvPr/>
        </p:nvSpPr>
        <p:spPr>
          <a:xfrm>
            <a:off x="2290777" y="0"/>
            <a:ext cx="4087674" cy="1201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800">
                <a:latin typeface="Didact Gothic Regular"/>
                <a:ea typeface="Didact Gothic Regular"/>
                <a:cs typeface="Didact Gothic Regular"/>
                <a:sym typeface="Didact Gothic Regular"/>
              </a:defRPr>
            </a:pPr>
            <a:r>
              <a:rPr dirty="0"/>
              <a:t>BioRePeelCl</a:t>
            </a:r>
            <a:r>
              <a:rPr baseline="-25655" dirty="0"/>
              <a:t>3</a:t>
            </a:r>
          </a:p>
        </p:txBody>
      </p:sp>
      <p:sp>
        <p:nvSpPr>
          <p:cNvPr id="322" name="&amp;"/>
          <p:cNvSpPr txBox="1"/>
          <p:nvPr/>
        </p:nvSpPr>
        <p:spPr>
          <a:xfrm>
            <a:off x="6717020" y="356822"/>
            <a:ext cx="426032" cy="621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800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&amp;</a:t>
            </a:r>
          </a:p>
        </p:txBody>
      </p:sp>
      <p:pic>
        <p:nvPicPr>
          <p:cNvPr id="32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621" y="143958"/>
            <a:ext cx="2376189" cy="7046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magine 1" descr="Immagine 1"/>
          <p:cNvPicPr>
            <a:picLocks noChangeAspect="1"/>
          </p:cNvPicPr>
          <p:nvPr/>
        </p:nvPicPr>
        <p:blipFill>
          <a:blip r:embed="rId3"/>
          <a:srcRect l="93467" b="74555"/>
          <a:stretch>
            <a:fillRect/>
          </a:stretch>
        </p:blipFill>
        <p:spPr>
          <a:xfrm>
            <a:off x="6227953" y="667699"/>
            <a:ext cx="247278" cy="245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fiale.png" descr="fia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86" y="3744771"/>
            <a:ext cx="3116713" cy="3116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magine" descr="Immagine"/>
          <p:cNvPicPr>
            <a:picLocks noChangeAspect="1"/>
          </p:cNvPicPr>
          <p:nvPr/>
        </p:nvPicPr>
        <p:blipFill>
          <a:blip r:embed="rId5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1" name="Gruppo"/>
          <p:cNvGrpSpPr/>
          <p:nvPr/>
        </p:nvGrpSpPr>
        <p:grpSpPr>
          <a:xfrm>
            <a:off x="5502582" y="4858168"/>
            <a:ext cx="3633172" cy="1850408"/>
            <a:chOff x="0" y="0"/>
            <a:chExt cx="3633171" cy="1850406"/>
          </a:xfrm>
        </p:grpSpPr>
        <p:pic>
          <p:nvPicPr>
            <p:cNvPr id="327" name="anti-fiale.png" descr="anti-fiale.png"/>
            <p:cNvPicPr>
              <a:picLocks noChangeAspect="1"/>
            </p:cNvPicPr>
            <p:nvPr/>
          </p:nvPicPr>
          <p:blipFill>
            <a:blip r:embed="rId6"/>
            <a:srcRect l="73176" t="6462" r="5432" b="6462"/>
            <a:stretch>
              <a:fillRect/>
            </a:stretch>
          </p:blipFill>
          <p:spPr>
            <a:xfrm>
              <a:off x="0" y="0"/>
              <a:ext cx="864509" cy="18504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8" name="anti-fiale.png" descr="anti-fiale.png"/>
            <p:cNvPicPr>
              <a:picLocks noChangeAspect="1"/>
            </p:cNvPicPr>
            <p:nvPr/>
          </p:nvPicPr>
          <p:blipFill>
            <a:blip r:embed="rId6"/>
            <a:srcRect l="50615" t="6462" r="27993" b="6462"/>
            <a:stretch>
              <a:fillRect/>
            </a:stretch>
          </p:blipFill>
          <p:spPr>
            <a:xfrm>
              <a:off x="925032" y="0"/>
              <a:ext cx="864510" cy="18504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9" name="anti-fiale.png" descr="anti-fiale.png"/>
            <p:cNvPicPr>
              <a:picLocks noChangeAspect="1"/>
            </p:cNvPicPr>
            <p:nvPr/>
          </p:nvPicPr>
          <p:blipFill>
            <a:blip r:embed="rId6"/>
            <a:srcRect l="28154" t="6462" r="50454" b="6462"/>
            <a:stretch>
              <a:fillRect/>
            </a:stretch>
          </p:blipFill>
          <p:spPr>
            <a:xfrm>
              <a:off x="1843630" y="0"/>
              <a:ext cx="864510" cy="18504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0" name="anti-fiale.png" descr="anti-fiale.png"/>
            <p:cNvPicPr>
              <a:picLocks noChangeAspect="1"/>
            </p:cNvPicPr>
            <p:nvPr/>
          </p:nvPicPr>
          <p:blipFill>
            <a:blip r:embed="rId6"/>
            <a:srcRect l="5593" t="6462" r="73015" b="6462"/>
            <a:stretch>
              <a:fillRect/>
            </a:stretch>
          </p:blipFill>
          <p:spPr>
            <a:xfrm>
              <a:off x="2768663" y="0"/>
              <a:ext cx="864509" cy="18504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iStock-1243075098.jpeg" descr="iStock-1243075098.jpeg"/>
          <p:cNvPicPr>
            <a:picLocks noChangeAspect="1"/>
          </p:cNvPicPr>
          <p:nvPr/>
        </p:nvPicPr>
        <p:blipFill>
          <a:blip r:embed="rId2"/>
          <a:srcRect t="3431"/>
          <a:stretch>
            <a:fillRect/>
          </a:stretch>
        </p:blipFill>
        <p:spPr>
          <a:xfrm>
            <a:off x="7782861" y="-394191"/>
            <a:ext cx="4416167" cy="7585133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TextBox 2"/>
          <p:cNvSpPr txBox="1"/>
          <p:nvPr/>
        </p:nvSpPr>
        <p:spPr>
          <a:xfrm>
            <a:off x="376831" y="1214803"/>
            <a:ext cx="7231530" cy="5045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Technologia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elektroporacji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została opracowana w celu wydajnego i bezpiecznego podawania produktów śródskórnych bez użycia igieł.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echnologia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elektroporacji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opiera się na procesie biologicznym, który polega na tymczasowym uszkodzeniu błon komórkowych, wywołanym impulsami wysokiego napięcia i oscylacjami. W rezultacie substancje czynne z łatwością przenikają przez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mikropory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wędrując w głąb warstw skóry.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Elektroporacja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czyli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Mezoterapia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Bezigłowa, to zaawansowana nieinwazyjna terapia wykorzystująca delikatne impulsy prądu elektrycznego, otwierające pory na milisekundy w celu przeniknięcia serum do głębszych warstw skóry.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Ta technologia doskonale nadaje się do zwiększania pełnego, zdrowego wyglądu skóry (poprzez zwiększenie produkcji kolagenu i elastyny ​​w skórze oraz stymulację mięśni) jak również do zabiegów łagodzących, nawilżających.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UŻYWAĆ 2 ml wybranego produktu ARES na jeden zabieg.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Josefin Sans Thin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1 zabieg co 2 tygodnie - w serii 4-5 zabiegów Biorepeelcl3 można stosować w tej samej sesji PRZED. </a:t>
            </a:r>
          </a:p>
        </p:txBody>
      </p:sp>
      <p:sp>
        <p:nvSpPr>
          <p:cNvPr id="335" name="ARES products can be delivered via electroporation and No Needle Mesotherapy"/>
          <p:cNvSpPr txBox="1"/>
          <p:nvPr/>
        </p:nvSpPr>
        <p:spPr>
          <a:xfrm>
            <a:off x="427631" y="273910"/>
            <a:ext cx="7129930" cy="646331"/>
          </a:xfrm>
          <a:prstGeom prst="rect">
            <a:avLst/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solidFill>
                  <a:srgbClr val="FFFFFF"/>
                </a:solidFill>
              </a:defRPr>
            </a:lvl1pPr>
          </a:lstStyle>
          <a:p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Produkty ARES mogą być dostarczane przez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elektroporację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mezoterapię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bezigłową</a:t>
            </a:r>
            <a:endParaRPr dirty="0"/>
          </a:p>
        </p:txBody>
      </p:sp>
      <p:pic>
        <p:nvPicPr>
          <p:cNvPr id="336" name="Immagine" descr="Immagine"/>
          <p:cNvPicPr>
            <a:picLocks noChangeAspect="1"/>
          </p:cNvPicPr>
          <p:nvPr/>
        </p:nvPicPr>
        <p:blipFill>
          <a:blip r:embed="rId3"/>
          <a:srcRect b="13048"/>
          <a:stretch>
            <a:fillRect/>
          </a:stretch>
        </p:blipFill>
        <p:spPr>
          <a:xfrm>
            <a:off x="10965877" y="6138765"/>
            <a:ext cx="1373169" cy="627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Immagine 6" descr="Immagine 6"/>
          <p:cNvPicPr>
            <a:picLocks noChangeAspect="1"/>
          </p:cNvPicPr>
          <p:nvPr/>
        </p:nvPicPr>
        <p:blipFill>
          <a:blip r:embed="rId2"/>
          <a:srcRect l="43750" t="156" b="12057"/>
          <a:stretch>
            <a:fillRect/>
          </a:stretch>
        </p:blipFill>
        <p:spPr>
          <a:xfrm rot="5400000">
            <a:off x="317499" y="-317501"/>
            <a:ext cx="6858001" cy="7493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magine 8" descr="Immagine 8"/>
          <p:cNvPicPr>
            <a:picLocks noChangeAspect="1"/>
          </p:cNvPicPr>
          <p:nvPr/>
        </p:nvPicPr>
        <p:blipFill>
          <a:blip r:embed="rId2"/>
          <a:srcRect l="43750" t="43900"/>
          <a:stretch>
            <a:fillRect/>
          </a:stretch>
        </p:blipFill>
        <p:spPr>
          <a:xfrm rot="5400000">
            <a:off x="6368845" y="1034845"/>
            <a:ext cx="6858001" cy="4788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Immagine 7" descr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623" y="-114300"/>
            <a:ext cx="9700754" cy="6858000"/>
          </a:xfrm>
          <a:prstGeom prst="rect">
            <a:avLst/>
          </a:prstGeom>
          <a:ln w="12700">
            <a:miter lim="400000"/>
          </a:ln>
          <a:effectLst>
            <a:outerShdw blurRad="127000" dist="25400" dir="5400000" rotWithShape="0">
              <a:srgbClr val="000000"/>
            </a:outerShd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1252</Words>
  <Application>Microsoft Office PowerPoint</Application>
  <PresentationFormat>Panoramiczny</PresentationFormat>
  <Paragraphs>215</Paragraphs>
  <Slides>26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Didact Gothic Regular</vt:lpstr>
      <vt:lpstr>Josefin Sans</vt:lpstr>
      <vt:lpstr>Josefin Sans Thin</vt:lpstr>
      <vt:lpstr>Josefin Sans Thin Bold</vt:lpstr>
      <vt:lpstr>Josefin Sans Thin Regular</vt:lpstr>
      <vt:lpstr>Skia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Zofia Owczarek</cp:lastModifiedBy>
  <cp:revision>2</cp:revision>
  <cp:lastPrinted>2021-11-22T14:37:04Z</cp:lastPrinted>
  <dcterms:modified xsi:type="dcterms:W3CDTF">2021-11-24T13:40:41Z</dcterms:modified>
</cp:coreProperties>
</file>